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Masters/notesMaster1.xml" ContentType="application/vnd.openxmlformats-officedocument.presentationml.notesMaster+xml"/>
  <Override PartName="/ppt/notesSlides/notesSlide13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0.xml" ContentType="application/vnd.openxmlformats-officedocument.presentationml.notesSlide+xml"/>
  <Override PartName="/docProps/app.xml" ContentType="application/vnd.openxmlformats-officedocument.extended-properties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notesSlides/notesSlide31.xml" ContentType="application/vnd.openxmlformats-officedocument.presentationml.notes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40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1.xml" ContentType="application/vnd.openxmlformats-officedocument.presentationml.slide+xml"/>
  <Override PartName="/ppt/viewProps.xml" ContentType="application/vnd.openxmlformats-officedocument.presentationml.viewProps+xml"/>
  <Override PartName="/ppt/slides/slide19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slides/slide3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3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ppt/notesSlides/notesSlide19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1.xml" ContentType="application/vnd.openxmlformats-officedocument.theme+xml"/>
  <Override PartName="/ppt/slides/slide38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firstSlideNum="1">
  <p:sldMasterIdLst>
    <p:sldMasterId id="2147483648" r:id="rId0"/>
  </p:sldMasterIdLst>
  <p:notesMasterIdLst>
    <p:notesMasterId r:id="rId42"/>
  </p:notes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12192000"/>
  <p:defaultTextStyle/>
</p:presentation>
</file>

<file path=ppt/presProps.xml><?xml version="1.0" encoding="utf-8"?>
<p:presentationPr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>
  <p:normalViewPr horzBarState="maximized">
    <p:restoredLeft sz="15611"/>
    <p:restoredTop sz="94610"/>
  </p:normalViewPr>
  <p:slideViewPr>
    <p:cSldViewPr snapToGrid="false" snapToObjects="true">
      <p:cViewPr varScale="true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45" Type="http://schemas.openxmlformats.org/officeDocument/2006/relationships/viewProps" Target="viewProps.xml" /><Relationship Id="rId44" Type="http://schemas.openxmlformats.org/officeDocument/2006/relationships/tableStyles" Target="tableStyles.xml" /><Relationship Id="rId43" Type="http://schemas.openxmlformats.org/officeDocument/2006/relationships/presProps" Target="presProps.xml" /><Relationship Id="rId41" Type="http://schemas.openxmlformats.org/officeDocument/2006/relationships/slide" Target="slides/slide41.xml" /><Relationship Id="rId19" Type="http://schemas.openxmlformats.org/officeDocument/2006/relationships/slide" Target="slides/slide19.xml" /><Relationship Id="rId25" Type="http://schemas.openxmlformats.org/officeDocument/2006/relationships/slide" Target="slides/slide25.xml" /><Relationship Id="rId21" Type="http://schemas.openxmlformats.org/officeDocument/2006/relationships/slide" Target="slides/slide21.xml" /><Relationship Id="rId27" Type="http://schemas.openxmlformats.org/officeDocument/2006/relationships/slide" Target="slides/slide27.xml" /><Relationship Id="rId42" Type="http://schemas.openxmlformats.org/officeDocument/2006/relationships/notesMaster" Target="notesMasters/notesMaster1.xml" /><Relationship Id="rId15" Type="http://schemas.openxmlformats.org/officeDocument/2006/relationships/slide" Target="slides/slide15.xml" /><Relationship Id="rId2" Type="http://schemas.openxmlformats.org/officeDocument/2006/relationships/slide" Target="slides/slide2.xml" /><Relationship Id="rId14" Type="http://schemas.openxmlformats.org/officeDocument/2006/relationships/slide" Target="slides/slide14.xml" /><Relationship Id="rId16" Type="http://schemas.openxmlformats.org/officeDocument/2006/relationships/slide" Target="slides/slide16.xml" /><Relationship Id="rId1" Type="http://schemas.openxmlformats.org/officeDocument/2006/relationships/slide" Target="slides/slide1.xml" /><Relationship Id="rId12" Type="http://schemas.openxmlformats.org/officeDocument/2006/relationships/slide" Target="slides/slide12.xml" /><Relationship Id="rId38" Type="http://schemas.openxmlformats.org/officeDocument/2006/relationships/slide" Target="slides/slide38.xml" /><Relationship Id="rId10" Type="http://schemas.openxmlformats.org/officeDocument/2006/relationships/slide" Target="slides/slide10.xml" /><Relationship Id="rId20" Type="http://schemas.openxmlformats.org/officeDocument/2006/relationships/slide" Target="slides/slide20.xml" /><Relationship Id="rId11" Type="http://schemas.openxmlformats.org/officeDocument/2006/relationships/slide" Target="slides/slide11.xml" /><Relationship Id="rId13" Type="http://schemas.openxmlformats.org/officeDocument/2006/relationships/slide" Target="slides/slide13.xml" /><Relationship Id="rId5" Type="http://schemas.openxmlformats.org/officeDocument/2006/relationships/slide" Target="slides/slide5.xml" /><Relationship Id="rId32" Type="http://schemas.openxmlformats.org/officeDocument/2006/relationships/slide" Target="slides/slide32.xml" /><Relationship Id="rId23" Type="http://schemas.openxmlformats.org/officeDocument/2006/relationships/slide" Target="slides/slide23.xml" /><Relationship Id="rId24" Type="http://schemas.openxmlformats.org/officeDocument/2006/relationships/slide" Target="slides/slide24.xml" /><Relationship Id="rId0" Type="http://schemas.openxmlformats.org/officeDocument/2006/relationships/slideMaster" Target="slideMasters/slideMaster1.xml" /><Relationship Id="rId35" Type="http://schemas.openxmlformats.org/officeDocument/2006/relationships/slide" Target="slides/slide35.xml" /><Relationship Id="rId3" Type="http://schemas.openxmlformats.org/officeDocument/2006/relationships/slide" Target="slides/slide3.xml" /><Relationship Id="rId26" Type="http://schemas.openxmlformats.org/officeDocument/2006/relationships/slide" Target="slides/slide26.xml" /><Relationship Id="rId28" Type="http://schemas.openxmlformats.org/officeDocument/2006/relationships/slide" Target="slides/slide28.xml" /><Relationship Id="rId22" Type="http://schemas.openxmlformats.org/officeDocument/2006/relationships/slide" Target="slides/slide22.xml" /><Relationship Id="rId17" Type="http://schemas.openxmlformats.org/officeDocument/2006/relationships/slide" Target="slides/slide17.xml" /><Relationship Id="rId37" Type="http://schemas.openxmlformats.org/officeDocument/2006/relationships/slide" Target="slides/slide37.xml" /><Relationship Id="rId36" Type="http://schemas.openxmlformats.org/officeDocument/2006/relationships/slide" Target="slides/slide36.xml" /><Relationship Id="rId30" Type="http://schemas.openxmlformats.org/officeDocument/2006/relationships/slide" Target="slides/slide30.xml" /><Relationship Id="rId31" Type="http://schemas.openxmlformats.org/officeDocument/2006/relationships/slide" Target="slides/slide31.xml" /><Relationship Id="rId6" Type="http://schemas.openxmlformats.org/officeDocument/2006/relationships/slide" Target="slides/slide6.xml" /><Relationship Id="rId33" Type="http://schemas.openxmlformats.org/officeDocument/2006/relationships/slide" Target="slides/slide33.xml" /><Relationship Id="rId29" Type="http://schemas.openxmlformats.org/officeDocument/2006/relationships/slide" Target="slides/slide29.xml" /><Relationship Id="rId34" Type="http://schemas.openxmlformats.org/officeDocument/2006/relationships/slide" Target="slides/slide34.xml" /><Relationship Id="rId7" Type="http://schemas.openxmlformats.org/officeDocument/2006/relationships/slide" Target="slides/slide7.xml" /><Relationship Id="rId39" Type="http://schemas.openxmlformats.org/officeDocument/2006/relationships/slide" Target="slides/slide39.xml" /><Relationship Id="rId18" Type="http://schemas.openxmlformats.org/officeDocument/2006/relationships/slide" Target="slides/slide18.xml" /><Relationship Id="rId4" Type="http://schemas.openxmlformats.org/officeDocument/2006/relationships/slide" Target="slides/slide4.xml" /><Relationship Id="rId40" Type="http://schemas.openxmlformats.org/officeDocument/2006/relationships/slide" Target="slides/slide40.xml" /></Relationships>
</file>

<file path=ppt/notesMasters/_rels/notesMaster1.xml.rels><?xml version="1.0" encoding="UTF-8" standalone="yes"?><Relationships xmlns="http://schemas.openxmlformats.org/package/2006/relationships"><Relationship Id="rId0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false"/>
          <a:lstStyle>
            <a:lvl1pPr algn="r">
              <a:defRPr sz="1200"/>
            </a:lvl1pPr>
          </a:lstStyle>
          <a:p>
            <a:pPr/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false" anchor="ctr"/>
          <a:lstStyle/>
          <a:p>
            <a:pPr/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false"/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l">
              <a:defRPr sz="1200"/>
            </a:lvl1pPr>
          </a:lstStyle>
          <a:p>
            <a:pPr/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false" anchor="b"/>
          <a:lstStyle>
            <a:lvl1pPr algn="r">
              <a:defRPr sz="1200"/>
            </a:lvl1pPr>
          </a:lstStyle>
          <a:p>
            <a:pPr/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false" eaLnBrk="true" latinLnBrk="false" hangingPunct="true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.xml" 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8.xml" 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9.xml" 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.xml" 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0.xml" 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1.xml" 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2.xml" 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3.xml" 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4.xml" 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5.xml" 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6.xml" 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0.xml" 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7.xml" 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8.xml" 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29.xml" 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.xml" /></Relationships>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0.xml" /></Relationships>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1.xml" /></Relationships>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2.xml" /></Relationships>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3.xml" /></Relationships>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4.xml" /></Relationships>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5.xml" 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1.xml" /></Relationships>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6.xml" /></Relationships>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7.xml" /></Relationships>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8.xml" /></Relationships>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39.xml" /></Relationships>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.xml" /></Relationships>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0.xml" /></Relationships>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41.xml" /></Relationships>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5.xml" /></Relationships>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6.xml" /></Relationships>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7.xml" 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2.xml" /></Relationships>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9.xml" 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3.xml" 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4.xml" 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5.xml" 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6.xml" 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 /><Relationship Id="rId0" Type="http://schemas.openxmlformats.org/officeDocument/2006/relationships/slide" Target="../slides/slide17.xml" /></Relationships>
</file>

<file path=ppt/notesSlides/notesSlide1.xml><?xml version="1.0" encoding="utf-8"?>
<p:notes xmlns:a="http://schemas.openxmlformats.org/drawingml/2006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4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4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4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5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5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6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6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6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7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7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7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8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8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9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9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9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0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0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1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1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>
  <p:cSld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1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2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2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3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3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3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4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4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5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5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5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16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19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0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2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4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27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28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1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2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Image Placeholder 1"/>
          <p:cNvSpPr>
            <a:spLocks noGrp="true" noRot="true" noChangeAspect="true"/>
          </p:cNvSpPr>
          <p:nvPr>
            <p:ph type="sldImg"/>
          </p:nvPr>
        </p:nvSpPr>
        <p:spPr/>
        <p:txBody>
          <a:bodyPr/>
          <a:p>
            <a:pPr/>
            <a:endParaRPr/>
          </a:p>
        </p:txBody>
      </p:sp>
      <p:sp>
        <p:nvSpPr>
          <p:cNvPr id="35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/>
            <a:endParaRPr lang="en-US" dirty="false"/>
          </a:p>
        </p:txBody>
      </p:sp>
      <p:sp>
        <p:nvSpPr>
          <p:cNvPr id="36" name="Slide Number Placeholder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pPr/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PPTIST_MASTER">
    <p:bg>
      <p:bgPr>
        <a:solidFill>
          <a:srgbClr val="FFFFFF"/>
        </a:solidFill>
      </p:bgPr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2" Type="http://schemas.openxmlformats.org/officeDocument/2006/relationships/theme" Target="../theme/theme1.xml" /><Relationship Id="rId0" Type="http://schemas.openxmlformats.org/officeDocument/2006/relationships/slideLayout" Target="../slideLayouts/slideLayout1.xml" /><Relationship Id="rId1" Type="http://schemas.openxmlformats.org/officeDocument/2006/relationships/slideLayout" Target="../slideLayouts/slideLayout2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</p:sldLayoutIdLst>
  <p:hf sldNum="false" hdr="false" ftr="false" dt="false"/>
  <p:txStyles>
    <p:titleStyle>
      <a:lvl1pPr algn="ctr" defTabSz="914400" rtl="false" eaLnBrk="true" latinLnBrk="false" hangingPunct="true">
        <a:spcBef>
          <a:spcPct val="1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false" eaLnBrk="true" latinLnBrk="false" hangingPunct="true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false" eaLnBrk="true" latinLnBrk="false" hangingPunct="true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false" eaLnBrk="true" latinLnBrk="false" hangingPunct="true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3" Type="http://schemas.openxmlformats.org/officeDocument/2006/relationships/image" Target="media/image2.png" /><Relationship Id="rId2" Type="http://schemas.openxmlformats.org/officeDocument/2006/relationships/image" Target="media/image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.xml" /></Relationships>
</file>

<file path=ppt/slides/_rels/slide10.xml.rels><?xml version="1.0" encoding="UTF-8" standalone="yes"?><Relationships xmlns="http://schemas.openxmlformats.org/package/2006/relationships"><Relationship Id="rId9" Type="http://schemas.openxmlformats.org/officeDocument/2006/relationships/image" Target="media/image9.png" /><Relationship Id="rId7" Type="http://schemas.openxmlformats.org/officeDocument/2006/relationships/image" Target="media/image7.png" /><Relationship Id="rId6" Type="http://schemas.openxmlformats.org/officeDocument/2006/relationships/image" Target="media/image2.png" /><Relationship Id="rId5" Type="http://schemas.openxmlformats.org/officeDocument/2006/relationships/image" Target="media/image6.png" /><Relationship Id="rId1" Type="http://schemas.openxmlformats.org/officeDocument/2006/relationships/notesSlide" Target="../notesSlides/notesSlide2.xml" /><Relationship Id="rId2" Type="http://schemas.openxmlformats.org/officeDocument/2006/relationships/image" Target="media/image3.png" /><Relationship Id="rId10" Type="http://schemas.openxmlformats.org/officeDocument/2006/relationships/image" Target="media/image10.png" /><Relationship Id="rId3" Type="http://schemas.openxmlformats.org/officeDocument/2006/relationships/image" Target="media/image4.png" /><Relationship Id="rId8" Type="http://schemas.openxmlformats.org/officeDocument/2006/relationships/image" Target="media/image8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5.png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1.png" /><Relationship Id="rId3" Type="http://schemas.openxmlformats.org/officeDocument/2006/relationships/image" Target="media/image12.png" /><Relationship Id="rId6" Type="http://schemas.openxmlformats.org/officeDocument/2006/relationships/image" Target="media/image2.png" /><Relationship Id="rId5" Type="http://schemas.openxmlformats.org/officeDocument/2006/relationships/image" Target="media/image5.png" /><Relationship Id="rId4" Type="http://schemas.openxmlformats.org/officeDocument/2006/relationships/image" Target="media/image13.png" /></Relationships>
</file>

<file path=ppt/slides/_rels/slide12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4.xml" /><Relationship Id="rId5" Type="http://schemas.openxmlformats.org/officeDocument/2006/relationships/image" Target="media/image17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3" Type="http://schemas.openxmlformats.org/officeDocument/2006/relationships/image" Target="media/image15.png" /><Relationship Id="rId4" Type="http://schemas.openxmlformats.org/officeDocument/2006/relationships/image" Target="media/image16.png" /></Relationships>
</file>

<file path=ppt/slides/_rels/slide13.xml.rels><?xml version="1.0" encoding="UTF-8" standalone="yes"?><Relationships xmlns="http://schemas.openxmlformats.org/package/2006/relationships"><Relationship Id="rId3" Type="http://schemas.openxmlformats.org/officeDocument/2006/relationships/image" Target="media/image2.png" /><Relationship Id="rId4" Type="http://schemas.openxmlformats.org/officeDocument/2006/relationships/image" Target="media/image18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1.png" /><Relationship Id="rId1" Type="http://schemas.openxmlformats.org/officeDocument/2006/relationships/notesSlide" Target="../notesSlides/notesSlide5.xml" /></Relationships>
</file>

<file path=ppt/slides/_rels/slide14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6.xml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15.png" /><Relationship Id="rId2" Type="http://schemas.openxmlformats.org/officeDocument/2006/relationships/image" Target="media/image14.png" /><Relationship Id="rId4" Type="http://schemas.openxmlformats.org/officeDocument/2006/relationships/image" Target="media/image16.png" /><Relationship Id="rId5" Type="http://schemas.openxmlformats.org/officeDocument/2006/relationships/image" Target="media/image17.png" /></Relationships>
</file>

<file path=ppt/slides/_rels/slide15.xml.rels><?xml version="1.0" encoding="UTF-8" standalone="yes"?><Relationships xmlns="http://schemas.openxmlformats.org/package/2006/relationships"><Relationship Id="rId3" Type="http://schemas.openxmlformats.org/officeDocument/2006/relationships/image" Target="media/image16.png" /><Relationship Id="rId4" Type="http://schemas.openxmlformats.org/officeDocument/2006/relationships/image" Target="media/image4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7.xml" /></Relationships>
</file>

<file path=ppt/slides/_rels/slide16.xml.rels><?xml version="1.0" encoding="UTF-8" standalone="yes"?><Relationships xmlns="http://schemas.openxmlformats.org/package/2006/relationships"><Relationship Id="rId3" Type="http://schemas.openxmlformats.org/officeDocument/2006/relationships/image" Target="media/image19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8.xml" /></Relationships>
</file>

<file path=ppt/slides/_rels/slide17.xml.rels><?xml version="1.0" encoding="UTF-8" standalone="yes"?><Relationships xmlns="http://schemas.openxmlformats.org/package/2006/relationships"><Relationship Id="rId4" Type="http://schemas.openxmlformats.org/officeDocument/2006/relationships/image" Target="media/image18.png" /><Relationship Id="rId3" Type="http://schemas.openxmlformats.org/officeDocument/2006/relationships/image" Target="media/image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9.xml" /></Relationships>
</file>

<file path=ppt/slides/_rels/slide18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10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5" Type="http://schemas.openxmlformats.org/officeDocument/2006/relationships/image" Target="media/image17.png" /><Relationship Id="rId4" Type="http://schemas.openxmlformats.org/officeDocument/2006/relationships/image" Target="media/image16.png" /><Relationship Id="rId3" Type="http://schemas.openxmlformats.org/officeDocument/2006/relationships/image" Target="media/image15.png" /></Relationships>
</file>

<file path=ppt/slides/_rels/slide19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11.xml" /><Relationship Id="rId3" Type="http://schemas.openxmlformats.org/officeDocument/2006/relationships/image" Target="media/image15.png" /><Relationship Id="rId5" Type="http://schemas.openxmlformats.org/officeDocument/2006/relationships/image" Target="media/image17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4" Type="http://schemas.openxmlformats.org/officeDocument/2006/relationships/image" Target="media/image16.png" /></Relationships>
</file>

<file path=ppt/slides/_rels/slide2.xml.rels><?xml version="1.0" encoding="UTF-8" standalone="yes"?><Relationships xmlns="http://schemas.openxmlformats.org/package/2006/relationships"><Relationship Id="rId5" Type="http://schemas.openxmlformats.org/officeDocument/2006/relationships/image" Target="media/image22.png" /><Relationship Id="rId2" Type="http://schemas.openxmlformats.org/officeDocument/2006/relationships/image" Target="media/image11.png" /><Relationship Id="rId4" Type="http://schemas.openxmlformats.org/officeDocument/2006/relationships/image" Target="media/image21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20.png" /><Relationship Id="rId1" Type="http://schemas.openxmlformats.org/officeDocument/2006/relationships/notesSlide" Target="../notesSlides/notesSlide12.xml" /></Relationships>
</file>

<file path=ppt/slides/_rels/slide20.xml.rels><?xml version="1.0" encoding="UTF-8" standalone="yes"?><Relationships xmlns="http://schemas.openxmlformats.org/package/2006/relationships"><Relationship Id="rId3" Type="http://schemas.openxmlformats.org/officeDocument/2006/relationships/image" Target="media/image23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3.xml" /></Relationships>
</file>

<file path=ppt/slides/_rels/slide21.xml.rels><?xml version="1.0" encoding="UTF-8" standalone="yes"?><Relationships xmlns="http://schemas.openxmlformats.org/package/2006/relationships"><Relationship Id="rId3" Type="http://schemas.openxmlformats.org/officeDocument/2006/relationships/image" Target="media/image24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4.xml" /></Relationships>
</file>

<file path=ppt/slides/_rels/slide22.xml.rels><?xml version="1.0" encoding="UTF-8" standalone="yes"?><Relationships xmlns="http://schemas.openxmlformats.org/package/2006/relationships"><Relationship Id="rId3" Type="http://schemas.openxmlformats.org/officeDocument/2006/relationships/image" Target="media/image25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5.xml" /></Relationships>
</file>

<file path=ppt/slides/_rels/slide23.xml.rels><?xml version="1.0" encoding="UTF-8" standalone="yes"?><Relationships xmlns="http://schemas.openxmlformats.org/package/2006/relationships"><Relationship Id="rId3" Type="http://schemas.openxmlformats.org/officeDocument/2006/relationships/image" Target="media/image2.png" /><Relationship Id="rId4" Type="http://schemas.openxmlformats.org/officeDocument/2006/relationships/image" Target="media/image18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6.xml" /></Relationships>
</file>

<file path=ppt/slides/_rels/slide24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17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3" Type="http://schemas.openxmlformats.org/officeDocument/2006/relationships/image" Target="media/image15.png" /><Relationship Id="rId4" Type="http://schemas.openxmlformats.org/officeDocument/2006/relationships/image" Target="media/image16.png" /><Relationship Id="rId5" Type="http://schemas.openxmlformats.org/officeDocument/2006/relationships/image" Target="media/image17.png" /></Relationships>
</file>

<file path=ppt/slides/_rels/slide25.xml.rels><?xml version="1.0" encoding="UTF-8" standalone="yes"?><Relationships xmlns="http://schemas.openxmlformats.org/package/2006/relationships"><Relationship Id="rId3" Type="http://schemas.openxmlformats.org/officeDocument/2006/relationships/image" Target="media/image26.png" /><Relationship Id="rId2" Type="http://schemas.openxmlformats.org/officeDocument/2006/relationships/image" Target="media/image1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18.xml" /></Relationships>
</file>

<file path=ppt/slides/_rels/slide26.xml.rels><?xml version="1.0" encoding="UTF-8" standalone="yes"?><Relationships xmlns="http://schemas.openxmlformats.org/package/2006/relationships"><Relationship Id="rId6" Type="http://schemas.openxmlformats.org/officeDocument/2006/relationships/image" Target="media/image2.png" /><Relationship Id="rId1" Type="http://schemas.openxmlformats.org/officeDocument/2006/relationships/notesSlide" Target="../notesSlides/notesSlide19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1.png" /><Relationship Id="rId3" Type="http://schemas.openxmlformats.org/officeDocument/2006/relationships/image" Target="media/image12.png" /><Relationship Id="rId4" Type="http://schemas.openxmlformats.org/officeDocument/2006/relationships/image" Target="media/image13.png" /><Relationship Id="rId5" Type="http://schemas.openxmlformats.org/officeDocument/2006/relationships/image" Target="media/image5.png" /></Relationships>
</file>

<file path=ppt/slides/_rels/slide27.xml.rels><?xml version="1.0" encoding="UTF-8" standalone="yes"?><Relationships xmlns="http://schemas.openxmlformats.org/package/2006/relationships"><Relationship Id="rId2" Type="http://schemas.openxmlformats.org/officeDocument/2006/relationships/image" Target="media/image11.png" /><Relationship Id="rId3" Type="http://schemas.openxmlformats.org/officeDocument/2006/relationships/image" Target="media/image2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27.png" /><Relationship Id="rId1" Type="http://schemas.openxmlformats.org/officeDocument/2006/relationships/notesSlide" Target="../notesSlides/notesSlide20.xml" /></Relationships>
</file>

<file path=ppt/slides/_rels/slide28.xml.rels><?xml version="1.0" encoding="UTF-8" standalone="yes"?><Relationships xmlns="http://schemas.openxmlformats.org/package/2006/relationships"><Relationship Id="rId4" Type="http://schemas.openxmlformats.org/officeDocument/2006/relationships/image" Target="media/image18.png" /><Relationship Id="rId3" Type="http://schemas.openxmlformats.org/officeDocument/2006/relationships/image" Target="media/image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5" Type="http://schemas.openxmlformats.org/officeDocument/2006/relationships/image" Target="media/image28.png" /><Relationship Id="rId1" Type="http://schemas.openxmlformats.org/officeDocument/2006/relationships/notesSlide" Target="../notesSlides/notesSlide21.xml" /></Relationships>
</file>

<file path=ppt/slides/_rels/slide29.xml.rels><?xml version="1.0" encoding="UTF-8" standalone="yes"?><Relationships xmlns="http://schemas.openxmlformats.org/package/2006/relationships"><Relationship Id="rId6" Type="http://schemas.openxmlformats.org/officeDocument/2006/relationships/image" Target="media/image4.png" /><Relationship Id="rId1" Type="http://schemas.openxmlformats.org/officeDocument/2006/relationships/notesSlide" Target="../notesSlides/notesSlide22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3" Type="http://schemas.openxmlformats.org/officeDocument/2006/relationships/image" Target="media/image15.png" /><Relationship Id="rId4" Type="http://schemas.openxmlformats.org/officeDocument/2006/relationships/image" Target="media/image16.png" /><Relationship Id="rId5" Type="http://schemas.openxmlformats.org/officeDocument/2006/relationships/image" Target="media/image17.png" /></Relationships>
</file>

<file path=ppt/slides/_rels/slide3.xml.rels><?xml version="1.0" encoding="UTF-8" standalone="yes"?><Relationships xmlns="http://schemas.openxmlformats.org/package/2006/relationships"><Relationship Id="rId6" Type="http://schemas.openxmlformats.org/officeDocument/2006/relationships/image" Target="media/image2.png" /><Relationship Id="rId1" Type="http://schemas.openxmlformats.org/officeDocument/2006/relationships/notesSlide" Target="../notesSlides/notesSlide23.xml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13.png" /><Relationship Id="rId2" Type="http://schemas.openxmlformats.org/officeDocument/2006/relationships/image" Target="media/image11.png" /><Relationship Id="rId3" Type="http://schemas.openxmlformats.org/officeDocument/2006/relationships/image" Target="media/image12.png" /><Relationship Id="rId5" Type="http://schemas.openxmlformats.org/officeDocument/2006/relationships/image" Target="media/image5.png" /></Relationships>
</file>

<file path=ppt/slides/_rels/slide30.xml.rels><?xml version="1.0" encoding="UTF-8" standalone="yes"?><Relationships xmlns="http://schemas.openxmlformats.org/package/2006/relationships"><Relationship Id="rId4" Type="http://schemas.openxmlformats.org/officeDocument/2006/relationships/image" Target="media/image30.png" /><Relationship Id="rId2" Type="http://schemas.openxmlformats.org/officeDocument/2006/relationships/image" Target="media/image14.png" /><Relationship Id="rId5" Type="http://schemas.openxmlformats.org/officeDocument/2006/relationships/image" Target="media/image31.png" /><Relationship Id="rId3" Type="http://schemas.openxmlformats.org/officeDocument/2006/relationships/image" Target="media/image29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24.xml" /></Relationships>
</file>

<file path=ppt/slides/_rels/slide31.xml.rels><?xml version="1.0" encoding="UTF-8" standalone="yes"?><Relationships xmlns="http://schemas.openxmlformats.org/package/2006/relationships"><Relationship Id="rId6" Type="http://schemas.openxmlformats.org/officeDocument/2006/relationships/image" Target="media/image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12.png" /><Relationship Id="rId1" Type="http://schemas.openxmlformats.org/officeDocument/2006/relationships/notesSlide" Target="../notesSlides/notesSlide25.xml" /><Relationship Id="rId4" Type="http://schemas.openxmlformats.org/officeDocument/2006/relationships/image" Target="media/image13.png" /><Relationship Id="rId5" Type="http://schemas.openxmlformats.org/officeDocument/2006/relationships/image" Target="media/image5.png" /></Relationships>
</file>

<file path=ppt/slides/_rels/slide32.xml.rels><?xml version="1.0" encoding="UTF-8" standalone="yes"?><Relationships xmlns="http://schemas.openxmlformats.org/package/2006/relationships"><Relationship Id="rId7" Type="http://schemas.openxmlformats.org/officeDocument/2006/relationships/image" Target="media/image2.png" /><Relationship Id="rId6" Type="http://schemas.openxmlformats.org/officeDocument/2006/relationships/image" Target="media/image31.png" /><Relationship Id="rId0" Type="http://schemas.openxmlformats.org/officeDocument/2006/relationships/slideLayout" Target="../slideLayouts/slideLayout1.xml" /><Relationship Id="rId5" Type="http://schemas.openxmlformats.org/officeDocument/2006/relationships/image" Target="media/image34.png" /><Relationship Id="rId2" Type="http://schemas.openxmlformats.org/officeDocument/2006/relationships/image" Target="media/image11.png" /><Relationship Id="rId1" Type="http://schemas.openxmlformats.org/officeDocument/2006/relationships/notesSlide" Target="../notesSlides/notesSlide26.xml" /><Relationship Id="rId3" Type="http://schemas.openxmlformats.org/officeDocument/2006/relationships/image" Target="media/image32.png" /><Relationship Id="rId4" Type="http://schemas.openxmlformats.org/officeDocument/2006/relationships/image" Target="media/image33.png" /></Relationships>
</file>

<file path=ppt/slides/_rels/slide33.xml.rels><?xml version="1.0" encoding="UTF-8" standalone="yes"?><Relationships xmlns="http://schemas.openxmlformats.org/package/2006/relationships"><Relationship Id="rId5" Type="http://schemas.openxmlformats.org/officeDocument/2006/relationships/image" Target="media/image28.png" /><Relationship Id="rId4" Type="http://schemas.openxmlformats.org/officeDocument/2006/relationships/image" Target="media/image18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2.png" /><Relationship Id="rId1" Type="http://schemas.openxmlformats.org/officeDocument/2006/relationships/notesSlide" Target="../notesSlides/notesSlide27.xml" /></Relationships>
</file>

<file path=ppt/slides/_rels/slide34.xml.rels><?xml version="1.0" encoding="UTF-8" standalone="yes"?><Relationships xmlns="http://schemas.openxmlformats.org/package/2006/relationships"><Relationship Id="rId7" Type="http://schemas.openxmlformats.org/officeDocument/2006/relationships/image" Target="media/image2.png" /><Relationship Id="rId6" Type="http://schemas.openxmlformats.org/officeDocument/2006/relationships/image" Target="media/image31.png" /><Relationship Id="rId1" Type="http://schemas.openxmlformats.org/officeDocument/2006/relationships/notesSlide" Target="../notesSlides/notesSlide28.xml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1.png" /><Relationship Id="rId4" Type="http://schemas.openxmlformats.org/officeDocument/2006/relationships/image" Target="media/image33.png" /><Relationship Id="rId3" Type="http://schemas.openxmlformats.org/officeDocument/2006/relationships/image" Target="media/image32.png" /><Relationship Id="rId5" Type="http://schemas.openxmlformats.org/officeDocument/2006/relationships/image" Target="media/image34.png" /></Relationships>
</file>

<file path=ppt/slides/_rels/slide35.xml.rels><?xml version="1.0" encoding="UTF-8" standalone="yes"?><Relationships xmlns="http://schemas.openxmlformats.org/package/2006/relationships"><Relationship Id="rId4" Type="http://schemas.openxmlformats.org/officeDocument/2006/relationships/image" Target="media/image5.png" /><Relationship Id="rId3" Type="http://schemas.openxmlformats.org/officeDocument/2006/relationships/image" Target="media/image35.png" /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4.png" /><Relationship Id="rId1" Type="http://schemas.openxmlformats.org/officeDocument/2006/relationships/notesSlide" Target="../notesSlides/notesSlide29.xml" /></Relationships>
</file>

<file path=ppt/slides/_rels/slide36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1.xml" /><Relationship Id="rId2" Type="http://schemas.openxmlformats.org/officeDocument/2006/relationships/image" Target="media/image11.png" /><Relationship Id="rId3" Type="http://schemas.openxmlformats.org/officeDocument/2006/relationships/image" Target="media/image12.png" /><Relationship Id="rId6" Type="http://schemas.openxmlformats.org/officeDocument/2006/relationships/image" Target="media/image2.png" /><Relationship Id="rId1" Type="http://schemas.openxmlformats.org/officeDocument/2006/relationships/notesSlide" Target="../notesSlides/notesSlide30.xml" /><Relationship Id="rId5" Type="http://schemas.openxmlformats.org/officeDocument/2006/relationships/image" Target="media/image5.png" /><Relationship Id="rId4" Type="http://schemas.openxmlformats.org/officeDocument/2006/relationships/image" Target="media/image13.png" /></Relationships>
</file>

<file path=ppt/slides/_rels/slide37.xml.rels><?xml version="1.0" encoding="UTF-8" standalone="yes"?><Relationships xmlns="http://schemas.openxmlformats.org/package/2006/relationships"><Relationship Id="rId3" Type="http://schemas.openxmlformats.org/officeDocument/2006/relationships/image" Target="media/image2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36.png" /><Relationship Id="rId1" Type="http://schemas.openxmlformats.org/officeDocument/2006/relationships/notesSlide" Target="../notesSlides/notesSlide31.xml" /></Relationships>
</file>

<file path=ppt/slides/_rels/slide38.xml.rels><?xml version="1.0" encoding="UTF-8" standalone="yes"?><Relationships xmlns="http://schemas.openxmlformats.org/package/2006/relationships"><Relationship Id="rId5" Type="http://schemas.openxmlformats.org/officeDocument/2006/relationships/image" Target="media/image2.png" /><Relationship Id="rId4" Type="http://schemas.openxmlformats.org/officeDocument/2006/relationships/image" Target="media/image38.png" /><Relationship Id="rId3" Type="http://schemas.openxmlformats.org/officeDocument/2006/relationships/image" Target="media/image37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2.xml" /></Relationships>
</file>

<file path=ppt/slides/_rels/slide39.xml.rels><?xml version="1.0" encoding="UTF-8" standalone="yes"?><Relationships xmlns="http://schemas.openxmlformats.org/package/2006/relationships"><Relationship Id="rId6" Type="http://schemas.openxmlformats.org/officeDocument/2006/relationships/image" Target="media/image2.png" /><Relationship Id="rId1" Type="http://schemas.openxmlformats.org/officeDocument/2006/relationships/notesSlide" Target="../notesSlides/notesSlide33.xml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12.png" /><Relationship Id="rId4" Type="http://schemas.openxmlformats.org/officeDocument/2006/relationships/image" Target="media/image13.png" /><Relationship Id="rId5" Type="http://schemas.openxmlformats.org/officeDocument/2006/relationships/image" Target="media/image5.png" /></Relationships>
</file>

<file path=ppt/slides/_rels/slide4.xml.rels><?xml version="1.0" encoding="UTF-8" standalone="yes"?><Relationships xmlns="http://schemas.openxmlformats.org/package/2006/relationships"><Relationship Id="rId3" Type="http://schemas.openxmlformats.org/officeDocument/2006/relationships/image" Target="media/image5.png" /><Relationship Id="rId2" Type="http://schemas.openxmlformats.org/officeDocument/2006/relationships/image" Target="media/image39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4.xml" /></Relationships>
</file>

<file path=ppt/slides/_rels/slide40.xml.rels><?xml version="1.0" encoding="UTF-8" standalone="yes"?><Relationships xmlns="http://schemas.openxmlformats.org/package/2006/relationships"><Relationship Id="rId7" Type="http://schemas.openxmlformats.org/officeDocument/2006/relationships/image" Target="media/image42.png" /><Relationship Id="rId6" Type="http://schemas.openxmlformats.org/officeDocument/2006/relationships/image" Target="media/image22.png" /><Relationship Id="rId1" Type="http://schemas.openxmlformats.org/officeDocument/2006/relationships/notesSlide" Target="../notesSlides/notesSlide35.xml" /><Relationship Id="rId5" Type="http://schemas.openxmlformats.org/officeDocument/2006/relationships/image" Target="media/image31.png" /><Relationship Id="rId0" Type="http://schemas.openxmlformats.org/officeDocument/2006/relationships/slideLayout" Target="../slideLayouts/slideLayout1.xml" /><Relationship Id="rId3" Type="http://schemas.openxmlformats.org/officeDocument/2006/relationships/image" Target="media/image40.png" /><Relationship Id="rId2" Type="http://schemas.openxmlformats.org/officeDocument/2006/relationships/image" Target="media/image14.png" /><Relationship Id="rId4" Type="http://schemas.openxmlformats.org/officeDocument/2006/relationships/image" Target="media/image41.png" /></Relationships>
</file>

<file path=ppt/slides/_rels/slide41.xml.rels><?xml version="1.0" encoding="UTF-8" standalone="yes"?><Relationships xmlns="http://schemas.openxmlformats.org/package/2006/relationships"><Relationship Id="rId3" Type="http://schemas.openxmlformats.org/officeDocument/2006/relationships/image" Target="media/image2.png" /><Relationship Id="rId2" Type="http://schemas.openxmlformats.org/officeDocument/2006/relationships/image" Target="media/image43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6.xml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notesSlide" Target="../notesSlides/notesSlide37.xml" /><Relationship Id="rId0" Type="http://schemas.openxmlformats.org/officeDocument/2006/relationships/slideLayout" Target="../slideLayouts/slideLayout1.xml" /><Relationship Id="rId4" Type="http://schemas.openxmlformats.org/officeDocument/2006/relationships/image" Target="media/image13.png" /><Relationship Id="rId6" Type="http://schemas.openxmlformats.org/officeDocument/2006/relationships/image" Target="media/image2.png" /><Relationship Id="rId2" Type="http://schemas.openxmlformats.org/officeDocument/2006/relationships/image" Target="media/image11.png" /><Relationship Id="rId3" Type="http://schemas.openxmlformats.org/officeDocument/2006/relationships/image" Target="media/image12.png" /><Relationship Id="rId5" Type="http://schemas.openxmlformats.org/officeDocument/2006/relationships/image" Target="media/image5.png" /></Relationships>
</file>

<file path=ppt/slides/_rels/slide6.xml.rels><?xml version="1.0" encoding="UTF-8" standalone="yes"?><Relationships xmlns="http://schemas.openxmlformats.org/package/2006/relationships"><Relationship Id="rId3" Type="http://schemas.openxmlformats.org/officeDocument/2006/relationships/image" Target="media/image45.png" /><Relationship Id="rId2" Type="http://schemas.openxmlformats.org/officeDocument/2006/relationships/image" Target="media/image44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8.xml" /></Relationships>
</file>

<file path=ppt/slides/_rels/slide7.xml.rels><?xml version="1.0" encoding="UTF-8" standalone="yes"?><Relationships xmlns="http://schemas.openxmlformats.org/package/2006/relationships"><Relationship Id="rId5" Type="http://schemas.openxmlformats.org/officeDocument/2006/relationships/image" Target="media/image46.png" /><Relationship Id="rId4" Type="http://schemas.openxmlformats.org/officeDocument/2006/relationships/image" Target="media/image27.png" /><Relationship Id="rId3" Type="http://schemas.openxmlformats.org/officeDocument/2006/relationships/image" Target="media/image2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39.xml" /></Relationships>
</file>

<file path=ppt/slides/_rels/slide8.xml.rels><?xml version="1.0" encoding="UTF-8" standalone="yes"?><Relationships xmlns="http://schemas.openxmlformats.org/package/2006/relationships"><Relationship Id="rId3" Type="http://schemas.openxmlformats.org/officeDocument/2006/relationships/image" Target="media/image47.png" /><Relationship Id="rId2" Type="http://schemas.openxmlformats.org/officeDocument/2006/relationships/image" Target="media/image18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11.png" /></Relationships>
</file>

<file path=ppt/slides/_rels/slide9.xml.rels><?xml version="1.0" encoding="UTF-8" standalone="yes"?><Relationships xmlns="http://schemas.openxmlformats.org/package/2006/relationships"><Relationship Id="rId4" Type="http://schemas.openxmlformats.org/officeDocument/2006/relationships/image" Target="media/image48.png" /><Relationship Id="rId3" Type="http://schemas.openxmlformats.org/officeDocument/2006/relationships/image" Target="media/image18.png" /><Relationship Id="rId2" Type="http://schemas.openxmlformats.org/officeDocument/2006/relationships/image" Target="media/image11.png" /><Relationship Id="rId0" Type="http://schemas.openxmlformats.org/officeDocument/2006/relationships/slideLayout" Target="../slideLayouts/slideLayout1.xml" /><Relationship Id="rId1" Type="http://schemas.openxmlformats.org/officeDocument/2006/relationships/notesSlide" Target="../notesSlides/notesSlide40.xml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4:28-d0tiv5475iks2gau4sp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true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</a:gsLst>
            <a:lin ang="0" scaled="true"/>
          </a:gradFill>
          <a:ln/>
        </p:spPr>
        <p:txBody>
          <a:bodyPr/>
          <a:p/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" name="Shape 2"/>
          <p:cNvSpPr/>
          <p:nvPr/>
        </p:nvSpPr>
        <p:spPr>
          <a:xfrm rot="0" flipH="false" flipV="false">
            <a:off x="1488483" y="6151880"/>
            <a:ext cx="3483566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>
            <a:pPr/>
            <a:endParaRPr lang="zh-CN"/>
          </a:p>
        </p:txBody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endParaRPr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endParaRPr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p/>
        </p:txBody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pic>
        <p:nvPicPr>
          <p:cNvPr id="15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 rot="0" flipH="false" flipV="false">
            <a:off x="0" y="2865412"/>
            <a:ext cx="8934450" cy="762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true">
                <a:solidFill>
                  <a:srgbClr val="3333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Python与数据分析大作业答辩</a:t>
            </a:r>
            <a:r>
              <a:rPr lang="zh-CN" sz="4400" b="true">
                <a:solidFill>
                  <a:srgbClr val="333333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汇报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0">
    <p:bg>
      <p:bgPr>
        <a:solidFill>
          <a:srgbClr val="FFFFFF"/>
        </a:solidFill>
      </p:bgPr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https://kimi-img.moonshot.cn/pub/slides/slides_tmpl/image/25-06-01-00:36:43-d0tj06s75iks2gau4th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hape 0"/>
          <p:cNvSpPr/>
          <p:nvPr/>
        </p:nvSpPr>
        <p:spPr>
          <a:xfrm>
            <a:off x="1745615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6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p/>
        </p:txBody>
      </p:sp>
      <p:sp>
        <p:nvSpPr>
          <p:cNvPr id="20" name="Text 1"/>
          <p:cNvSpPr/>
          <p:nvPr/>
        </p:nvSpPr>
        <p:spPr>
          <a:xfrm>
            <a:off x="1745615" y="1824990"/>
            <a:ext cx="10120630" cy="439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1" name="Text 2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结果分析</a:t>
            </a:r>
            <a:endParaRPr lang="en-US" sz="1600" dirty="false"/>
          </a:p>
        </p:txBody>
      </p:sp>
      <p:sp>
        <p:nvSpPr>
          <p:cNvPr id="22" name="Text 3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。</a:t>
            </a:r>
            <a:endParaRPr/>
          </a:p>
        </p:txBody>
      </p:sp>
      <p:sp>
        <p:nvSpPr>
          <p:cNvPr id="23" name="Text 4"/>
          <p:cNvSpPr/>
          <p:nvPr/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结果呈现</a:t>
            </a:r>
            <a:endParaRPr lang="en-US" sz="1600" dirty="false"/>
          </a:p>
        </p:txBody>
      </p:sp>
      <p:sp>
        <p:nvSpPr>
          <p:cNvPr id="24" name="Text 5"/>
          <p:cNvSpPr/>
          <p:nvPr/>
        </p:nvSpPr>
        <p:spPr>
          <a:xfrm rot="0" flipH="false" flipV="false">
            <a:off x="5591176" y="2890549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1.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富豪群体中男性占比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97.0%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，女性仅占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3.0%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，反映出男性在高财富群体中的绝对主导地位，可能与行业准入、职业发展机会等因素相关。</a:t>
            </a:r>
            <a:endParaRPr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2.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年龄主要集中在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50-70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岁，峰值约为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60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岁，说明财富积累需要长期沉淀，多数富豪在中年后期达到财富峰值。</a:t>
            </a:r>
            <a:endParaRPr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3.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财富值与年龄呈弱正相关，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60-70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岁群体出现财富峰值（部分个体财富超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3500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亿），年轻群体（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30-40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岁）财富集中在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500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亿以下，反映出行业经验对财富积累的影响。</a:t>
            </a:r>
            <a:endParaRPr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4.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富豪出生地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TOP10</a:t>
            </a:r>
            <a:r>
              <a:rPr sz="10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省份中，沿海经济发达地区（如广东、浙江）占比显著，说明地域经济基础与财富积累存在较强关联。</a:t>
            </a:r>
            <a:endParaRPr/>
          </a:p>
        </p:txBody>
      </p:sp>
      <p:sp>
        <p:nvSpPr>
          <p:cNvPr id="25" name="Text 6"/>
          <p:cNvSpPr/>
          <p:nvPr/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合理性说明</a:t>
            </a:r>
            <a:endParaRPr lang="en-US" sz="1600" dirty="false"/>
          </a:p>
        </p:txBody>
      </p:sp>
      <p:sp>
        <p:nvSpPr>
          <p:cNvPr id="26" name="Text 7"/>
          <p:cNvSpPr/>
          <p:nvPr/>
        </p:nvSpPr>
        <p:spPr>
          <a:xfrm rot="0" flipH="false" flipV="false">
            <a:off x="8874760" y="3032125"/>
            <a:ext cx="2513965" cy="30937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/>
            <a:r>
              <a:rPr sz="14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1. </a:t>
            </a:r>
            <a:r>
              <a:rPr sz="14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行业特征：互联网、新能源、制造业是财富集中度最高的行业，反映出中国经济向高科技、绿色能源转型的趋势。</a:t>
            </a:r>
            <a:endParaRPr/>
          </a:p>
          <a:p>
            <a:pPr/>
            <a:r>
              <a:rPr sz="14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</a:t>
            </a:r>
            <a:endParaRPr/>
          </a:p>
          <a:p>
            <a:pPr/>
            <a:r>
              <a:rPr sz="14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2. </a:t>
            </a:r>
            <a:r>
              <a:rPr sz="14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人口统计学特征：富豪以中老年男性为主，地域分布集中于沿海发达省份，体现经济基础与财富积累的关联性。</a:t>
            </a:r>
            <a:endParaRPr/>
          </a:p>
        </p:txBody>
      </p:sp>
      <p:sp>
        <p:nvSpPr>
          <p:cNvPr id="27" name="Text 8"/>
          <p:cNvSpPr/>
          <p:nvPr/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结果意义</a:t>
            </a:r>
            <a:endParaRPr lang="en-US" sz="1600" dirty="false"/>
          </a:p>
        </p:txBody>
      </p:sp>
      <p:sp>
        <p:nvSpPr>
          <p:cNvPr id="28" name="Shape 9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9" name="Shape 10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pic>
        <p:nvPicPr>
          <p:cNvPr id="30" name="Image 1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31" name="Image 2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32" name="Image 3" descr="https://kimi-img.moonshot.cn/pub/slides/slides_tmpl/image/25-06-01-00:36:34-d0tj04k75iks2gau4tg0.png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33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pic>
        <p:nvPicPr>
          <p:cNvPr id="34" name=""/>
          <p:cNvPicPr/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1745615" y="2890549"/>
            <a:ext cx="1571625" cy="1157931"/>
          </a:xfrm>
          <a:prstGeom prst="rect"/>
        </p:spPr>
      </p:pic>
      <p:pic>
        <p:nvPicPr>
          <p:cNvPr id="35" name=""/>
          <p:cNvPicPr/>
          <p:nvPr/>
        </p:nvPicPr>
        <p:blipFill>
          <a:blip r:embed="rId8"/>
          <a:stretch>
            <a:fillRect/>
          </a:stretch>
        </p:blipFill>
        <p:spPr>
          <a:xfrm rot="0" flipH="false" flipV="false">
            <a:off x="1745615" y="4632643"/>
            <a:ext cx="1780223" cy="1028837"/>
          </a:xfrm>
          <a:prstGeom prst="rect"/>
        </p:spPr>
      </p:pic>
      <p:pic>
        <p:nvPicPr>
          <p:cNvPr id="36" name=""/>
          <p:cNvPicPr/>
          <p:nvPr/>
        </p:nvPicPr>
        <p:blipFill>
          <a:blip r:embed="rId9"/>
          <a:stretch>
            <a:fillRect/>
          </a:stretch>
        </p:blipFill>
        <p:spPr>
          <a:xfrm rot="0" flipH="false" flipV="false">
            <a:off x="3525838" y="2890549"/>
            <a:ext cx="1651953" cy="1157931"/>
          </a:xfrm>
          <a:prstGeom prst="rect"/>
        </p:spPr>
      </p:pic>
      <p:pic>
        <p:nvPicPr>
          <p:cNvPr id="37" name=""/>
          <p:cNvPicPr/>
          <p:nvPr/>
        </p:nvPicPr>
        <p:blipFill>
          <a:blip r:embed="rId10"/>
          <a:stretch>
            <a:fillRect/>
          </a:stretch>
        </p:blipFill>
        <p:spPr>
          <a:xfrm rot="0" flipH="false" flipV="false">
            <a:off x="3583811" y="4645978"/>
            <a:ext cx="1593980" cy="1140777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1">
    <p:bg>
      <p:bgPr>
        <a:solidFill>
          <a:srgbClr val="FFFFFF"/>
        </a:solid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1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42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43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44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false"/>
          </a:p>
        </p:txBody>
      </p:sp>
      <p:sp>
        <p:nvSpPr>
          <p:cNvPr id="45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题目二讲解</a:t>
            </a:r>
            <a:endParaRPr lang="en-US" sz="1600" dirty="false"/>
          </a:p>
        </p:txBody>
      </p:sp>
      <p:sp>
        <p:nvSpPr>
          <p:cNvPr id="46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47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8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9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0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2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3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4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5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6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7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2">
    <p:bg>
      <p:bgPr>
        <a:solidFill>
          <a:srgbClr val="FFFFFF"/>
        </a:solidFill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1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62" name="Text 0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题目描述</a:t>
            </a:r>
            <a:endParaRPr lang="en-US" sz="1600" dirty="false"/>
          </a:p>
        </p:txBody>
      </p:sp>
      <p:sp>
        <p:nvSpPr>
          <p:cNvPr id="63" name="Text 1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题目内容</a:t>
            </a:r>
            <a:endParaRPr lang="en-US" sz="1600" dirty="false"/>
          </a:p>
        </p:txBody>
      </p:sp>
      <p:sp>
        <p:nvSpPr>
          <p:cNvPr id="64" name="Text 2"/>
          <p:cNvSpPr/>
          <p:nvPr/>
        </p:nvSpPr>
        <p:spPr>
          <a:xfrm rot="0" flipH="false" flipV="false">
            <a:off x="1129348" y="4064000"/>
            <a:ext cx="4083050" cy="9144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sz="1800" b="true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大连市2022-2024年天气数据分析与预测</a:t>
            </a:r>
            <a:endParaRPr/>
          </a:p>
        </p:txBody>
      </p:sp>
      <p:sp>
        <p:nvSpPr>
          <p:cNvPr id="65" name="Text 3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sz="2000">
                <a:solidFill>
                  <a:srgbClr val="577FD2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主要任务</a:t>
            </a:r>
            <a:endParaRPr/>
          </a:p>
        </p:txBody>
      </p:sp>
      <p:sp>
        <p:nvSpPr>
          <p:cNvPr id="66" name="Text 4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sz="1400">
              <a:solidFill>
                <a:srgbClr val="262626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67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615883" y="1976755"/>
            <a:ext cx="1348105" cy="1344930"/>
          </a:xfrm>
          <a:prstGeom prst="rect">
            <a:avLst/>
          </a:prstGeom>
        </p:spPr>
      </p:pic>
      <p:pic>
        <p:nvPicPr>
          <p:cNvPr id="68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48" y="2197418"/>
            <a:ext cx="1244600" cy="1193800"/>
          </a:xfrm>
          <a:prstGeom prst="rect">
            <a:avLst/>
          </a:prstGeom>
        </p:spPr>
      </p:pic>
      <p:pic>
        <p:nvPicPr>
          <p:cNvPr id="69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3609023" y="2885440"/>
            <a:ext cx="530225" cy="483235"/>
          </a:xfrm>
          <a:prstGeom prst="rect">
            <a:avLst/>
          </a:prstGeom>
        </p:spPr>
      </p:pic>
      <p:sp>
        <p:nvSpPr>
          <p:cNvPr id="70" name="Text 5"/>
          <p:cNvSpPr/>
          <p:nvPr/>
        </p:nvSpPr>
        <p:spPr>
          <a:xfrm>
            <a:off x="2913063" y="228981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71" name="Shape 6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tru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  <p:txBody>
          <a:bodyPr/>
          <a:p/>
        </p:txBody>
      </p:sp>
      <p:pic>
        <p:nvPicPr>
          <p:cNvPr id="72" name="Image 5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8483600" y="1976755"/>
            <a:ext cx="1348105" cy="1344930"/>
          </a:xfrm>
          <a:prstGeom prst="rect">
            <a:avLst/>
          </a:prstGeom>
        </p:spPr>
      </p:pic>
      <p:pic>
        <p:nvPicPr>
          <p:cNvPr id="73" name="Image 6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0" y="2188143"/>
            <a:ext cx="1244600" cy="1193800"/>
          </a:xfrm>
          <a:prstGeom prst="rect">
            <a:avLst/>
          </a:prstGeom>
        </p:spPr>
      </p:pic>
      <p:pic>
        <p:nvPicPr>
          <p:cNvPr id="74" name="Image 7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9476740" y="2885440"/>
            <a:ext cx="530225" cy="483235"/>
          </a:xfrm>
          <a:prstGeom prst="rect">
            <a:avLst/>
          </a:prstGeom>
        </p:spPr>
      </p:pic>
      <p:sp>
        <p:nvSpPr>
          <p:cNvPr id="75" name="Text 7"/>
          <p:cNvSpPr/>
          <p:nvPr/>
        </p:nvSpPr>
        <p:spPr>
          <a:xfrm>
            <a:off x="8693150" y="2289810"/>
            <a:ext cx="928370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76" name=""/>
          <p:cNvSpPr txBox="true"/>
          <p:nvPr/>
        </p:nvSpPr>
        <p:spPr>
          <a:xfrm rot="0">
            <a:off x="7289857" y="4219060"/>
            <a:ext cx="4165600" cy="9144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1800"/>
              <a:t>1.</a:t>
            </a:r>
            <a:r>
              <a:rPr lang="zh-CN" sz="1800"/>
              <a:t>数据爬取与清洗工作</a:t>
            </a:r>
            <a:endParaRPr/>
          </a:p>
          <a:p>
            <a:pPr/>
            <a:r>
              <a:rPr lang="en-US" sz="1800"/>
              <a:t>2.</a:t>
            </a:r>
            <a:r>
              <a:rPr lang="zh-CN" sz="1800"/>
              <a:t>可视化展示</a:t>
            </a:r>
            <a:endParaRPr/>
          </a:p>
          <a:p>
            <a:pPr/>
            <a:r>
              <a:rPr lang="en-US" sz="1800"/>
              <a:t>3.</a:t>
            </a:r>
            <a:r>
              <a:rPr lang="zh-CN" sz="1800"/>
              <a:t>模型预测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3">
    <p:bg>
      <p:bgPr>
        <a:solidFill>
          <a:srgbClr val="FFFFFF"/>
        </a:solidFill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-36195" y="0"/>
            <a:ext cx="12192000" cy="6858000"/>
          </a:xfrm>
          <a:prstGeom prst="rect">
            <a:avLst/>
          </a:prstGeom>
        </p:spPr>
      </p:pic>
      <p:sp>
        <p:nvSpPr>
          <p:cNvPr id="79" name="Text 0"/>
          <p:cNvSpPr/>
          <p:nvPr/>
        </p:nvSpPr>
        <p:spPr>
          <a:xfrm>
            <a:off x="732155" y="9055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3.1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数据爬取与清晰</a:t>
            </a:r>
            <a:endParaRPr/>
          </a:p>
        </p:txBody>
      </p:sp>
      <p:pic>
        <p:nvPicPr>
          <p:cNvPr id="80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81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82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3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4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5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6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7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8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9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90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91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92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93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94" name="Text 15"/>
          <p:cNvSpPr/>
          <p:nvPr/>
        </p:nvSpPr>
        <p:spPr>
          <a:xfrm rot="0" flipH="false" flipV="false">
            <a:off x="4380802" y="2071313"/>
            <a:ext cx="1845054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2400">
                <a:solidFill>
                  <a:srgbClr val="577FD2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所需的库</a:t>
            </a:r>
            <a:endParaRPr/>
          </a:p>
        </p:txBody>
      </p:sp>
      <p:pic>
        <p:nvPicPr>
          <p:cNvPr id="95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2902462"/>
            <a:ext cx="3719829" cy="2069464"/>
          </a:xfrm>
          <a:prstGeom prst="rect">
            <a:avLst/>
          </a:prstGeom>
        </p:spPr>
      </p:pic>
      <p:sp>
        <p:nvSpPr>
          <p:cNvPr id="96" name=""/>
          <p:cNvSpPr/>
          <p:nvPr/>
        </p:nvSpPr>
        <p:spPr>
          <a:xfrm rot="0" flipH="false" flipV="false">
            <a:off x="3824263" y="2902462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 lang="en-US"/>
          </a:p>
        </p:txBody>
      </p:sp>
      <p:sp>
        <p:nvSpPr>
          <p:cNvPr id="97" name=""/>
          <p:cNvSpPr/>
          <p:nvPr/>
        </p:nvSpPr>
        <p:spPr>
          <a:xfrm rot="0" flipH="false" flipV="false">
            <a:off x="4507176" y="2902462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lvl="0" algn="l"/>
            <a:r>
              <a:rPr/>
              <a:t>import requests</a:t>
            </a:r>
            <a:endParaRPr/>
          </a:p>
        </p:txBody>
      </p:sp>
      <p:sp>
        <p:nvSpPr>
          <p:cNvPr id="98" name=""/>
          <p:cNvSpPr/>
          <p:nvPr/>
        </p:nvSpPr>
        <p:spPr>
          <a:xfrm rot="0" flipH="false" flipV="false">
            <a:off x="3824263" y="3596481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99" name=""/>
          <p:cNvSpPr/>
          <p:nvPr/>
        </p:nvSpPr>
        <p:spPr>
          <a:xfrm rot="0" flipH="false" flipV="false">
            <a:off x="4507176" y="3596481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l"/>
            <a:r>
              <a:rPr lang="en-US"/>
              <a:t>from bs4 import BeautifulSoup</a:t>
            </a:r>
            <a:endParaRPr/>
          </a:p>
        </p:txBody>
      </p:sp>
      <p:sp>
        <p:nvSpPr>
          <p:cNvPr id="100" name=""/>
          <p:cNvSpPr/>
          <p:nvPr/>
        </p:nvSpPr>
        <p:spPr>
          <a:xfrm rot="0" flipH="false" flipV="false">
            <a:off x="3824263" y="4290500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101" name=""/>
          <p:cNvSpPr/>
          <p:nvPr/>
        </p:nvSpPr>
        <p:spPr>
          <a:xfrm rot="0" flipH="false" flipV="false">
            <a:off x="4507176" y="4290500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l"/>
            <a:r>
              <a:rPr lang="en-US"/>
              <a:t>import pandas as pd</a:t>
            </a:r>
            <a:endParaRPr/>
          </a:p>
        </p:txBody>
      </p:sp>
      <p:sp>
        <p:nvSpPr>
          <p:cNvPr id="102" name=""/>
          <p:cNvSpPr/>
          <p:nvPr/>
        </p:nvSpPr>
        <p:spPr>
          <a:xfrm rot="0" flipH="false" flipV="false">
            <a:off x="3824263" y="4964524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103" name=""/>
          <p:cNvSpPr/>
          <p:nvPr/>
        </p:nvSpPr>
        <p:spPr>
          <a:xfrm rot="0" flipH="false" flipV="false">
            <a:off x="4507176" y="4964524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l"/>
            <a:r>
              <a:rPr lang="en-US"/>
              <a:t>import numpy as np</a:t>
            </a:r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FFFFF"/>
        </a:solidFill>
      </p:bgPr>
    </p:bg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6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107" name="Text 0"/>
          <p:cNvSpPr/>
          <p:nvPr/>
        </p:nvSpPr>
        <p:spPr>
          <a:xfrm>
            <a:off x="732155" y="7531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3.1.1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解析数据</a:t>
            </a: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代码实现</a:t>
            </a:r>
            <a:endParaRPr/>
          </a:p>
        </p:txBody>
      </p:sp>
      <p:pic>
        <p:nvPicPr>
          <p:cNvPr id="108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1671556"/>
            <a:ext cx="1348105" cy="1344930"/>
          </a:xfrm>
          <a:prstGeom prst="rect">
            <a:avLst/>
          </a:prstGeom>
        </p:spPr>
      </p:pic>
      <p:pic>
        <p:nvPicPr>
          <p:cNvPr id="109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1892219"/>
            <a:ext cx="1244600" cy="1193800"/>
          </a:xfrm>
          <a:prstGeom prst="rect">
            <a:avLst/>
          </a:prstGeom>
        </p:spPr>
      </p:pic>
      <p:pic>
        <p:nvPicPr>
          <p:cNvPr id="110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2580241"/>
            <a:ext cx="530225" cy="483234"/>
          </a:xfrm>
          <a:prstGeom prst="rect">
            <a:avLst/>
          </a:prstGeom>
        </p:spPr>
      </p:pic>
      <p:sp>
        <p:nvSpPr>
          <p:cNvPr id="111" name="Text 5"/>
          <p:cNvSpPr/>
          <p:nvPr/>
        </p:nvSpPr>
        <p:spPr>
          <a:xfrm rot="0" flipH="false" flipV="false">
            <a:off x="1430470" y="198461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pic>
        <p:nvPicPr>
          <p:cNvPr id="112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3634236"/>
            <a:ext cx="1348105" cy="1344930"/>
          </a:xfrm>
          <a:prstGeom prst="rect">
            <a:avLst/>
          </a:prstGeom>
        </p:spPr>
      </p:pic>
      <p:pic>
        <p:nvPicPr>
          <p:cNvPr id="113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3854899"/>
            <a:ext cx="1244600" cy="1193800"/>
          </a:xfrm>
          <a:prstGeom prst="rect">
            <a:avLst/>
          </a:prstGeom>
        </p:spPr>
      </p:pic>
      <p:pic>
        <p:nvPicPr>
          <p:cNvPr id="114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4542921"/>
            <a:ext cx="530225" cy="483234"/>
          </a:xfrm>
          <a:prstGeom prst="rect">
            <a:avLst/>
          </a:prstGeom>
        </p:spPr>
      </p:pic>
      <p:sp>
        <p:nvSpPr>
          <p:cNvPr id="115" name="Text 5"/>
          <p:cNvSpPr/>
          <p:nvPr/>
        </p:nvSpPr>
        <p:spPr>
          <a:xfrm rot="0" flipH="false" flipV="false">
            <a:off x="1430470" y="394729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02</a:t>
            </a:r>
            <a:endParaRPr/>
          </a:p>
        </p:txBody>
      </p:sp>
      <p:sp>
        <p:nvSpPr>
          <p:cNvPr id="116" name=""/>
          <p:cNvSpPr txBox="true"/>
          <p:nvPr/>
        </p:nvSpPr>
        <p:spPr>
          <a:xfrm rot="0" flipH="false" flipV="false">
            <a:off x="3157637" y="1578610"/>
            <a:ext cx="6536144" cy="336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sz="1600" b="true">
                <a:solidFill>
                  <a:srgbClr val="40404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quote-cjk-patch"/>
                <a:ea typeface="quote-cjk-patch"/>
              </a:rPr>
              <a:t>获取HTML内容</a:t>
            </a:r>
            <a:endParaRPr/>
          </a:p>
        </p:txBody>
      </p:sp>
      <p:sp>
        <p:nvSpPr>
          <p:cNvPr id="117" name=""/>
          <p:cNvSpPr txBox="true"/>
          <p:nvPr/>
        </p:nvSpPr>
        <p:spPr>
          <a:xfrm rot="0" flipH="false" flipV="false">
            <a:off x="3272734" y="3879029"/>
            <a:ext cx="6540500" cy="3365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 algn="ctr"/>
            <a:r>
              <a:rPr sz="1600" b="true">
                <a:solidFill>
                  <a:srgbClr val="40404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quote-cjk-patch"/>
                <a:ea typeface="quote-cjk-patch"/>
              </a:rPr>
              <a:t>解析HTML数据</a:t>
            </a:r>
            <a:endParaRPr/>
          </a:p>
        </p:txBody>
      </p:sp>
      <p:sp>
        <p:nvSpPr>
          <p:cNvPr id="118" name=""/>
          <p:cNvSpPr txBox="true"/>
          <p:nvPr/>
        </p:nvSpPr>
        <p:spPr>
          <a:xfrm rot="0">
            <a:off x="3717234" y="1956997"/>
            <a:ext cx="6953250" cy="179705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/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url </a:t>
            </a:r>
            <a:r>
              <a:rPr sz="1400">
                <a:solidFill>
                  <a:srgbClr val="4078F2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f"https://www.tianqihoubao.com/lishi/dalian/month/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{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year_month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}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.html"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
 headers </a:t>
            </a:r>
            <a:r>
              <a:rPr sz="1400">
                <a:solidFill>
                  <a:srgbClr val="4078F2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{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
       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'User-Agent'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'Mozilla/5.0 (Windows NT 10.0; Win64; x64) AppleWebKit/537.36 (KHTML, like Gecko) Chrome/124.0.0.0 Safari/537.36'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
       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'Accept-Language'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'zh-CN,zh;q=0.9'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
       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'Referer'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sz="1400">
                <a:solidFill>
                  <a:srgbClr val="50A14F">
                    <a:alpha val="100000"/>
                  </a:srgbClr>
                </a:solidFill>
                <a:latin typeface="var(--ds-font-family-code)"/>
                <a:ea typeface="var(--ds-font-family-code)"/>
              </a:rPr>
              <a:t>'https://www.tianqihoubao.com/'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
   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}</a:t>
            </a:r>
            <a:endParaRPr/>
          </a:p>
          <a:p>
            <a:pPr/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response </a:t>
            </a:r>
            <a:r>
              <a:rPr sz="1400">
                <a:solidFill>
                  <a:srgbClr val="4078F2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requests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get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url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headers</a:t>
            </a:r>
            <a:r>
              <a:rPr sz="1400">
                <a:solidFill>
                  <a:srgbClr val="4078F2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headers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r>
              <a:rPr sz="1400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timeout</a:t>
            </a:r>
            <a:r>
              <a:rPr sz="1400">
                <a:solidFill>
                  <a:srgbClr val="4078F2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sz="1400">
                <a:solidFill>
                  <a:srgbClr val="B76B01">
                    <a:alpha val="100000"/>
                  </a:srgbClr>
                </a:solidFill>
                <a:latin typeface="var(--ds-font-family-code)"/>
                <a:ea typeface="var(--ds-font-family-code)"/>
              </a:rPr>
              <a:t>10</a:t>
            </a:r>
            <a:r>
              <a:rPr sz="1400">
                <a:solidFill>
                  <a:srgbClr val="383A42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</p:txBody>
      </p:sp>
      <p:sp>
        <p:nvSpPr>
          <p:cNvPr id="119" name=""/>
          <p:cNvSpPr txBox="true"/>
          <p:nvPr/>
        </p:nvSpPr>
        <p:spPr>
          <a:xfrm rot="0" flipH="false" flipV="false">
            <a:off x="3717234" y="4261038"/>
            <a:ext cx="6096000" cy="1371600"/>
          </a:xfrm>
          <a:prstGeom prst="rect"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oup = BeautifulSoup(html, 'html.parser')
table = soup.find('table', class_='weather-table')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 = []
rows = table.find_all('tr')[1:]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for row in rows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			     	cols = row.find_all('td')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FFFFF"/>
        </a:solidFill>
      </p:bgPr>
    </p:bg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0" flipH="false" flipV="false">
            <a:off x="-36195" y="0"/>
            <a:ext cx="12192000" cy="6858000"/>
          </a:xfrm>
          <a:prstGeom prst="rect">
            <a:avLst/>
          </a:prstGeom>
        </p:spPr>
      </p:pic>
      <p:sp>
        <p:nvSpPr>
          <p:cNvPr id="122" name="Text 0"/>
          <p:cNvSpPr/>
          <p:nvPr/>
        </p:nvSpPr>
        <p:spPr>
          <a:xfrm>
            <a:off x="732155" y="7531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3.1.2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解析数据</a:t>
            </a: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代码实现</a:t>
            </a:r>
            <a:endParaRPr/>
          </a:p>
        </p:txBody>
      </p:sp>
      <p:sp>
        <p:nvSpPr>
          <p:cNvPr id="123" name="Text 5"/>
          <p:cNvSpPr/>
          <p:nvPr/>
        </p:nvSpPr>
        <p:spPr>
          <a:xfrm rot="0" flipH="false" flipV="false">
            <a:off x="1416332" y="2012867"/>
            <a:ext cx="488489" cy="400929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48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124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 flipH="false" flipV="false">
            <a:off x="687973" y="1544900"/>
            <a:ext cx="953857" cy="951610"/>
          </a:xfrm>
          <a:prstGeom prst="rect">
            <a:avLst/>
          </a:prstGeom>
        </p:spPr>
      </p:pic>
      <p:pic>
        <p:nvPicPr>
          <p:cNvPr id="125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700000" flipH="false" flipV="false">
            <a:off x="1268154" y="2245108"/>
            <a:ext cx="370184" cy="337377"/>
          </a:xfrm>
          <a:prstGeom prst="rect">
            <a:avLst/>
          </a:prstGeom>
        </p:spPr>
      </p:pic>
      <p:sp>
        <p:nvSpPr>
          <p:cNvPr id="126" name="Text 5"/>
          <p:cNvSpPr/>
          <p:nvPr/>
        </p:nvSpPr>
        <p:spPr>
          <a:xfrm rot="0" flipH="false" flipV="false">
            <a:off x="995263" y="1833407"/>
            <a:ext cx="471077" cy="2446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48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127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 flipH="false" flipV="false">
            <a:off x="654112" y="2848053"/>
            <a:ext cx="953856" cy="951610"/>
          </a:xfrm>
          <a:prstGeom prst="rect">
            <a:avLst/>
          </a:prstGeom>
        </p:spPr>
      </p:pic>
      <p:pic>
        <p:nvPicPr>
          <p:cNvPr id="128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700000" flipH="false" flipV="false">
            <a:off x="1234293" y="3548261"/>
            <a:ext cx="370184" cy="337377"/>
          </a:xfrm>
          <a:prstGeom prst="rect">
            <a:avLst/>
          </a:prstGeom>
        </p:spPr>
      </p:pic>
      <p:pic>
        <p:nvPicPr>
          <p:cNvPr id="129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 flipH="false" flipV="false">
            <a:off x="654112" y="4090597"/>
            <a:ext cx="953856" cy="951610"/>
          </a:xfrm>
          <a:prstGeom prst="rect">
            <a:avLst/>
          </a:prstGeom>
        </p:spPr>
      </p:pic>
      <p:pic>
        <p:nvPicPr>
          <p:cNvPr id="130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700000" flipH="false" flipV="false">
            <a:off x="1234293" y="4790805"/>
            <a:ext cx="370184" cy="337377"/>
          </a:xfrm>
          <a:prstGeom prst="rect">
            <a:avLst/>
          </a:prstGeom>
        </p:spPr>
      </p:pic>
      <p:pic>
        <p:nvPicPr>
          <p:cNvPr id="131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 flipH="false" flipV="false">
            <a:off x="687973" y="5355892"/>
            <a:ext cx="953856" cy="951610"/>
          </a:xfrm>
          <a:prstGeom prst="rect">
            <a:avLst/>
          </a:prstGeom>
        </p:spPr>
      </p:pic>
      <p:pic>
        <p:nvPicPr>
          <p:cNvPr id="132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700000" flipH="false" flipV="false">
            <a:off x="1268154" y="6056100"/>
            <a:ext cx="370184" cy="337377"/>
          </a:xfrm>
          <a:prstGeom prst="rect">
            <a:avLst/>
          </a:prstGeom>
        </p:spPr>
      </p:pic>
      <p:sp>
        <p:nvSpPr>
          <p:cNvPr id="133" name=""/>
          <p:cNvSpPr txBox="true"/>
          <p:nvPr/>
        </p:nvSpPr>
        <p:spPr>
          <a:xfrm rot="0">
            <a:off x="2168399" y="1625726"/>
            <a:ext cx="8502650" cy="64135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/>
              <a:t># 提取日期
date_text = cols[0].get_text(strip=True).split()[0]  # 直接取第一个空白分隔内容</a:t>
            </a:r>
            <a:endParaRPr/>
          </a:p>
        </p:txBody>
      </p:sp>
      <p:sp>
        <p:nvSpPr>
          <p:cNvPr id="134" name=""/>
          <p:cNvSpPr txBox="true"/>
          <p:nvPr/>
        </p:nvSpPr>
        <p:spPr>
          <a:xfrm rot="0" flipH="false" flipV="false">
            <a:off x="2168399" y="2864754"/>
            <a:ext cx="8502650" cy="9144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lvl="0" algn="l">
              <a:lnSpc>
                <a:spcPct val="100000"/>
              </a:lnSpc>
              <a:defRPr/>
            </a:pPr>
            <a:r>
              <a:rPr lang="en-US" sz="1800" b="false" i="false" u="none" strike="noStrike">
                <a:latin typeface="微软雅黑"/>
                <a:ea typeface="微软雅黑"/>
              </a:rPr>
              <a:t>#</a:t>
            </a:r>
            <a:r>
              <a:rPr lang="en-US" sz="1800" b="false" i="false" u="none" strike="noStrike">
                <a:latin typeface="微软雅黑"/>
                <a:ea typeface="微软雅黑"/>
              </a:rPr>
              <a:t> </a:t>
            </a:r>
            <a:r>
              <a:rPr lang="en-US" sz="1800" b="false" i="false" u="none" strike="noStrike">
                <a:latin typeface="微软雅黑"/>
                <a:ea typeface="微软雅黑"/>
              </a:rPr>
              <a:t>提取天气信息</a:t>
            </a:r>
            <a:r>
              <a:rPr lang="en-US" sz="1800" b="false" i="false" u="none" strike="noStrike">
                <a:latin typeface="微软雅黑"/>
                <a:ea typeface="微软雅黑"/>
              </a:rPr>
              <a:t>
day_weather</a:t>
            </a:r>
            <a:r>
              <a:rPr lang="en-US" sz="1800" b="false" i="false" u="none" strike="noStrike">
                <a:latin typeface="微软雅黑"/>
                <a:ea typeface="微软雅黑"/>
              </a:rPr>
              <a:t>,</a:t>
            </a:r>
            <a:r>
              <a:rPr lang="en-US" sz="1800" b="false" i="false" u="none" strike="noStrike">
                <a:latin typeface="微软雅黑"/>
                <a:ea typeface="微软雅黑"/>
              </a:rPr>
              <a:t> night_weather </a:t>
            </a:r>
            <a:r>
              <a:rPr lang="en-US" sz="1800" b="false" i="false" u="none" strike="noStrike">
                <a:latin typeface="微软雅黑"/>
                <a:ea typeface="微软雅黑"/>
              </a:rPr>
              <a:t>=</a:t>
            </a:r>
            <a:r>
              <a:rPr lang="en-US" sz="1800" b="false" i="false" u="none" strike="noStrike">
                <a:latin typeface="微软雅黑"/>
                <a:ea typeface="微软雅黑"/>
              </a:rPr>
              <a:t> 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w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strip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 </a:t>
            </a:r>
            <a:r>
              <a:rPr lang="en-US" sz="1800" b="false" i="false" u="none" strike="noStrike">
                <a:latin typeface="微软雅黑"/>
                <a:ea typeface="微软雅黑"/>
              </a:rPr>
              <a:t>for</a:t>
            </a:r>
            <a:r>
              <a:rPr lang="en-US" sz="1800" b="false" i="false" u="none" strike="noStrike">
                <a:latin typeface="微软雅黑"/>
                <a:ea typeface="微软雅黑"/>
              </a:rPr>
              <a:t> w </a:t>
            </a:r>
            <a:r>
              <a:rPr lang="en-US" sz="1800" b="false" i="false" u="none" strike="noStrike">
                <a:latin typeface="微软雅黑"/>
                <a:ea typeface="微软雅黑"/>
              </a:rPr>
              <a:t>in</a:t>
            </a:r>
            <a:r>
              <a:rPr lang="en-US" sz="1800" b="false" i="false" u="none" strike="noStrike">
                <a:latin typeface="微软雅黑"/>
                <a:ea typeface="微软雅黑"/>
              </a:rPr>
              <a:t> cols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1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get_text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' '</a:t>
            </a:r>
            <a:r>
              <a:rPr lang="en-US" sz="1800" b="false" i="false" u="none" strike="noStrike">
                <a:latin typeface="微软雅黑"/>
                <a:ea typeface="微软雅黑"/>
              </a:rPr>
              <a:t>,</a:t>
            </a:r>
            <a:r>
              <a:rPr lang="en-US" sz="1800" b="false" i="false" u="none" strike="noStrike">
                <a:latin typeface="微软雅黑"/>
                <a:ea typeface="微软雅黑"/>
              </a:rPr>
              <a:t> strip</a:t>
            </a:r>
            <a:r>
              <a:rPr lang="en-US" sz="1800" b="false" i="false" u="none" strike="noStrike">
                <a:latin typeface="微软雅黑"/>
                <a:ea typeface="微软雅黑"/>
              </a:rPr>
              <a:t>=</a:t>
            </a:r>
            <a:r>
              <a:rPr lang="en-US" sz="1800" b="false" i="false" u="none" strike="noStrike">
                <a:latin typeface="微软雅黑"/>
                <a:ea typeface="微软雅黑"/>
              </a:rPr>
              <a:t>True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split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'/'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:</a:t>
            </a:r>
            <a:r>
              <a:rPr lang="en-US" sz="1800" b="false" i="false" u="none" strike="noStrike">
                <a:latin typeface="微软雅黑"/>
                <a:ea typeface="微软雅黑"/>
              </a:rPr>
              <a:t>2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endParaRPr/>
          </a:p>
        </p:txBody>
      </p:sp>
      <p:sp>
        <p:nvSpPr>
          <p:cNvPr id="135" name=""/>
          <p:cNvSpPr txBox="true"/>
          <p:nvPr/>
        </p:nvSpPr>
        <p:spPr>
          <a:xfrm rot="0" flipH="false" flipV="false">
            <a:off x="2168399" y="4090597"/>
            <a:ext cx="8502650" cy="9144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lvl="0" algn="l">
              <a:lnSpc>
                <a:spcPct val="100000"/>
              </a:lnSpc>
              <a:defRPr/>
            </a:pPr>
            <a:r>
              <a:rPr lang="en-US" sz="1800" b="false" i="false" u="none" strike="noStrike">
                <a:latin typeface="微软雅黑"/>
                <a:ea typeface="微软雅黑"/>
              </a:rPr>
              <a:t># 提取温度（
temps = [int(t) for t in re.findall(r'-?\d+', cols[2].get_text())][:2]
high_temp, low_temp = temps if len(temps) == 2 else (np.nan, np.nan)</a:t>
            </a:r>
            <a:endParaRPr/>
          </a:p>
        </p:txBody>
      </p:sp>
      <p:sp>
        <p:nvSpPr>
          <p:cNvPr id="136" name=""/>
          <p:cNvSpPr txBox="true"/>
          <p:nvPr/>
        </p:nvSpPr>
        <p:spPr>
          <a:xfrm rot="0" flipH="false" flipV="false">
            <a:off x="2168399" y="5279390"/>
            <a:ext cx="8502650" cy="9144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lvl="0" algn="l">
              <a:lnSpc>
                <a:spcPct val="100000"/>
              </a:lnSpc>
              <a:defRPr/>
            </a:pPr>
            <a:r>
              <a:rPr lang="en-US" sz="1800" b="false" i="false" u="none" strike="noStrike">
                <a:latin typeface="微软雅黑"/>
                <a:ea typeface="微软雅黑"/>
              </a:rPr>
              <a:t># 提取风力（简化版）</a:t>
            </a:r>
            <a:r>
              <a:rPr lang="en-US" sz="1800" b="false" i="false" u="none" strike="noStrike">
                <a:latin typeface="微软雅黑"/>
                <a:ea typeface="微软雅黑"/>
              </a:rPr>
              <a:t>
day_wind</a:t>
            </a:r>
            <a:r>
              <a:rPr lang="en-US" sz="1800" b="false" i="false" u="none" strike="noStrike">
                <a:latin typeface="微软雅黑"/>
                <a:ea typeface="微软雅黑"/>
              </a:rPr>
              <a:t>,</a:t>
            </a:r>
            <a:r>
              <a:rPr lang="en-US" sz="1800" b="false" i="false" u="none" strike="noStrike">
                <a:latin typeface="微软雅黑"/>
                <a:ea typeface="微软雅黑"/>
              </a:rPr>
              <a:t> night_wind </a:t>
            </a:r>
            <a:r>
              <a:rPr lang="en-US" sz="1800" b="false" i="false" u="none" strike="noStrike">
                <a:latin typeface="微软雅黑"/>
                <a:ea typeface="微软雅黑"/>
              </a:rPr>
              <a:t>=</a:t>
            </a:r>
            <a:r>
              <a:rPr lang="en-US" sz="1800" b="false" i="false" u="none" strike="noStrike">
                <a:latin typeface="微软雅黑"/>
                <a:ea typeface="微软雅黑"/>
              </a:rPr>
              <a:t> 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w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strip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 </a:t>
            </a:r>
            <a:r>
              <a:rPr lang="en-US" sz="1800" b="false" i="false" u="none" strike="noStrike">
                <a:latin typeface="微软雅黑"/>
                <a:ea typeface="微软雅黑"/>
              </a:rPr>
              <a:t>for</a:t>
            </a:r>
            <a:r>
              <a:rPr lang="en-US" sz="1800" b="false" i="false" u="none" strike="noStrike">
                <a:latin typeface="微软雅黑"/>
                <a:ea typeface="微软雅黑"/>
              </a:rPr>
              <a:t> w </a:t>
            </a:r>
            <a:r>
              <a:rPr lang="en-US" sz="1800" b="false" i="false" u="none" strike="noStrike">
                <a:latin typeface="微软雅黑"/>
                <a:ea typeface="微软雅黑"/>
              </a:rPr>
              <a:t>in</a:t>
            </a:r>
            <a:r>
              <a:rPr lang="en-US" sz="1800" b="false" i="false" u="none" strike="noStrike">
                <a:latin typeface="微软雅黑"/>
                <a:ea typeface="微软雅黑"/>
              </a:rPr>
              <a:t> cols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3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g</a:t>
            </a:r>
            <a:r>
              <a:rPr lang="en-US" sz="1800" b="false" i="false" u="none" strike="noStrike">
                <a:latin typeface="微软雅黑"/>
                <a:ea typeface="微软雅黑"/>
              </a:rPr>
              <a:t>et</a:t>
            </a:r>
            <a:r>
              <a:rPr lang="en-US" sz="1800" b="false" i="false" u="none" strike="noStrike">
                <a:latin typeface="微软雅黑"/>
                <a:ea typeface="微软雅黑"/>
              </a:rPr>
              <a:t>_text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' '</a:t>
            </a:r>
            <a:r>
              <a:rPr lang="en-US" sz="1800" b="false" i="false" u="none" strike="noStrike">
                <a:latin typeface="微软雅黑"/>
                <a:ea typeface="微软雅黑"/>
              </a:rPr>
              <a:t>,</a:t>
            </a:r>
            <a:r>
              <a:rPr lang="en-US" sz="1800" b="false" i="false" u="none" strike="noStrike">
                <a:latin typeface="微软雅黑"/>
                <a:ea typeface="微软雅黑"/>
              </a:rPr>
              <a:t> strip</a:t>
            </a:r>
            <a:r>
              <a:rPr lang="en-US" sz="1800" b="false" i="false" u="none" strike="noStrike">
                <a:latin typeface="微软雅黑"/>
                <a:ea typeface="微软雅黑"/>
              </a:rPr>
              <a:t>=</a:t>
            </a:r>
            <a:r>
              <a:rPr lang="en-US" sz="1800" b="false" i="false" u="none" strike="noStrike">
                <a:latin typeface="微软雅黑"/>
                <a:ea typeface="微软雅黑"/>
              </a:rPr>
              <a:t>True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.</a:t>
            </a:r>
            <a:r>
              <a:rPr lang="en-US" sz="1800" b="false" i="false" u="none" strike="noStrike">
                <a:latin typeface="微软雅黑"/>
                <a:ea typeface="微软雅黑"/>
              </a:rPr>
              <a:t>split</a:t>
            </a:r>
            <a:r>
              <a:rPr lang="en-US" sz="1800" b="false" i="false" u="none" strike="noStrike">
                <a:latin typeface="微软雅黑"/>
                <a:ea typeface="微软雅黑"/>
              </a:rPr>
              <a:t>(</a:t>
            </a:r>
            <a:r>
              <a:rPr lang="en-US" sz="1800" b="false" i="false" u="none" strike="noStrike">
                <a:latin typeface="微软雅黑"/>
                <a:ea typeface="微软雅黑"/>
              </a:rPr>
              <a:t>'/'</a:t>
            </a:r>
            <a:r>
              <a:rPr lang="en-US" sz="1800" b="false" i="false" u="none" strike="noStrike">
                <a:latin typeface="微软雅黑"/>
                <a:ea typeface="微软雅黑"/>
              </a:rPr>
              <a:t>)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r>
              <a:rPr lang="en-US" sz="1800" b="false" i="false" u="none" strike="noStrike">
                <a:latin typeface="微软雅黑"/>
                <a:ea typeface="微软雅黑"/>
              </a:rPr>
              <a:t>[</a:t>
            </a:r>
            <a:r>
              <a:rPr lang="en-US" sz="1800" b="false" i="false" u="none" strike="noStrike">
                <a:latin typeface="微软雅黑"/>
                <a:ea typeface="微软雅黑"/>
              </a:rPr>
              <a:t>:</a:t>
            </a:r>
            <a:r>
              <a:rPr lang="en-US" sz="1800" b="false" i="false" u="none" strike="noStrike">
                <a:latin typeface="微软雅黑"/>
                <a:ea typeface="微软雅黑"/>
              </a:rPr>
              <a:t>2</a:t>
            </a:r>
            <a:r>
              <a:rPr lang="en-US" sz="1800" b="false" i="false" u="none" strike="noStrike">
                <a:latin typeface="微软雅黑"/>
                <a:ea typeface="微软雅黑"/>
              </a:rPr>
              <a:t>]</a:t>
            </a:r>
            <a:endParaRPr/>
          </a:p>
        </p:txBody>
      </p:sp>
      <p:sp>
        <p:nvSpPr>
          <p:cNvPr id="137" name=""/>
          <p:cNvSpPr txBox="true"/>
          <p:nvPr/>
        </p:nvSpPr>
        <p:spPr>
          <a:xfrm rot="0">
            <a:off x="881466" y="1795059"/>
            <a:ext cx="5461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01</a:t>
            </a:r>
            <a:endParaRPr/>
          </a:p>
        </p:txBody>
      </p:sp>
      <p:sp>
        <p:nvSpPr>
          <p:cNvPr id="138" name=""/>
          <p:cNvSpPr txBox="true"/>
          <p:nvPr/>
        </p:nvSpPr>
        <p:spPr>
          <a:xfrm rot="0" flipH="false" flipV="false">
            <a:off x="857990" y="3063508"/>
            <a:ext cx="5461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02</a:t>
            </a:r>
            <a:endParaRPr/>
          </a:p>
        </p:txBody>
      </p:sp>
      <p:sp>
        <p:nvSpPr>
          <p:cNvPr id="139" name=""/>
          <p:cNvSpPr txBox="true"/>
          <p:nvPr/>
        </p:nvSpPr>
        <p:spPr>
          <a:xfrm rot="0" flipH="false" flipV="false">
            <a:off x="857990" y="4287447"/>
            <a:ext cx="5461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03</a:t>
            </a:r>
            <a:endParaRPr/>
          </a:p>
        </p:txBody>
      </p:sp>
      <p:sp>
        <p:nvSpPr>
          <p:cNvPr id="140" name=""/>
          <p:cNvSpPr txBox="true"/>
          <p:nvPr/>
        </p:nvSpPr>
        <p:spPr>
          <a:xfrm rot="0" flipH="false" flipV="false">
            <a:off x="857990" y="5548596"/>
            <a:ext cx="546100" cy="520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800"/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FFFFF"/>
        </a:solidFill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" name="Text 6"/>
          <p:cNvSpPr/>
          <p:nvPr/>
        </p:nvSpPr>
        <p:spPr>
          <a:xfrm>
            <a:off x="541020" y="532130"/>
            <a:ext cx="1048385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3.1.3结果分析</a:t>
            </a:r>
            <a:endParaRPr/>
          </a:p>
        </p:txBody>
      </p:sp>
      <p:sp>
        <p:nvSpPr>
          <p:cNvPr id="144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145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146" name=""/>
          <p:cNvSpPr txBox="true"/>
          <p:nvPr/>
        </p:nvSpPr>
        <p:spPr>
          <a:xfrm rot="0" flipH="false" flipV="false">
            <a:off x="458132" y="1355050"/>
            <a:ext cx="31496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zh-CN"/>
              <a:t>数据保存结果如下：</a:t>
            </a:r>
            <a:endParaRPr/>
          </a:p>
        </p:txBody>
      </p:sp>
      <p:pic>
        <p:nvPicPr>
          <p:cNvPr id="147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541020" y="1858301"/>
            <a:ext cx="7695428" cy="4796498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3">
    <p:bg>
      <p:bgPr>
        <a:solidFill>
          <a:srgbClr val="FFFFFF"/>
        </a:solidFill>
      </p:bgPr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-36195" y="0"/>
            <a:ext cx="12192000" cy="6858000"/>
          </a:xfrm>
          <a:prstGeom prst="rect">
            <a:avLst/>
          </a:prstGeom>
        </p:spPr>
      </p:pic>
      <p:sp>
        <p:nvSpPr>
          <p:cNvPr id="150" name="Text 0"/>
          <p:cNvSpPr/>
          <p:nvPr/>
        </p:nvSpPr>
        <p:spPr>
          <a:xfrm>
            <a:off x="732155" y="9055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可视化处理</a:t>
            </a:r>
            <a:endParaRPr/>
          </a:p>
        </p:txBody>
      </p:sp>
      <p:pic>
        <p:nvPicPr>
          <p:cNvPr id="151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52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153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54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55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56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57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58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59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60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61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62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63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164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165" name="Text 15"/>
          <p:cNvSpPr/>
          <p:nvPr/>
        </p:nvSpPr>
        <p:spPr>
          <a:xfrm rot="0" flipH="false" flipV="false">
            <a:off x="4380802" y="2071313"/>
            <a:ext cx="1845054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2400">
                <a:solidFill>
                  <a:srgbClr val="577FD2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所需的库</a:t>
            </a:r>
            <a:endParaRPr/>
          </a:p>
        </p:txBody>
      </p:sp>
      <p:pic>
        <p:nvPicPr>
          <p:cNvPr id="166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2902462"/>
            <a:ext cx="3719829" cy="2069464"/>
          </a:xfrm>
          <a:prstGeom prst="rect">
            <a:avLst/>
          </a:prstGeom>
        </p:spPr>
      </p:pic>
      <p:grpSp>
        <p:nvGrpSpPr>
          <p:cNvPr id="167" name=""/>
          <p:cNvGrpSpPr/>
          <p:nvPr/>
        </p:nvGrpSpPr>
        <p:grpSpPr>
          <a:xfrm rot="0" flipH="false" flipV="false">
            <a:off x="3824263" y="3069943"/>
            <a:ext cx="5494284" cy="359057"/>
            <a:chOff x="3719829" y="2902462"/>
            <a:chExt cx="5494284" cy="359057"/>
          </a:xfrm>
        </p:grpSpPr>
        <p:sp>
          <p:nvSpPr>
            <p:cNvPr id="168" name=""/>
            <p:cNvSpPr/>
            <p:nvPr/>
          </p:nvSpPr>
          <p:spPr>
            <a:xfrm rot="0" flipH="false" flipV="false">
              <a:off x="3719829" y="2902462"/>
              <a:ext cx="323151" cy="359057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  <a:effectLst>
              <a:outerShdw blurRad="76200" dist="127000" dir="8100000" sx="100000" sy="100000" kx="0" algn="tr" rotWithShape="false">
                <a:srgbClr val="000000">
                  <a:alpha val="40000"/>
                </a:srgbClr>
              </a:outerShdw>
            </a:effectLst>
          </p:spPr>
          <p:txBody>
            <a:bodyPr anchor="ctr"/>
            <a:p>
              <a:pPr algn="ctr"/>
              <a:endParaRPr/>
            </a:p>
          </p:txBody>
        </p:sp>
        <p:sp>
          <p:nvSpPr>
            <p:cNvPr id="169" name=""/>
            <p:cNvSpPr/>
            <p:nvPr/>
          </p:nvSpPr>
          <p:spPr>
            <a:xfrm rot="0" flipH="false" flipV="false">
              <a:off x="4402742" y="2902462"/>
              <a:ext cx="4811371" cy="359057"/>
            </a:xfrm>
            <a:prstGeom prst="round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  <a:effectLst>
              <a:outerShdw blurRad="76200" dist="127000" dir="8100000" sx="100000" sy="100000" kx="0" algn="tr" rotWithShape="false">
                <a:srgbClr val="000000">
                  <a:alpha val="40000"/>
                </a:srgbClr>
              </a:outerShdw>
            </a:effectLst>
          </p:spPr>
          <p:txBody>
            <a:bodyPr anchor="ctr"/>
            <a:p>
              <a:pPr lvl="0" algn="l">
                <a:lnSpc>
                  <a:spcPct val="100000"/>
                </a:lnSpc>
                <a:defRPr/>
              </a:pPr>
              <a:r>
                <a:rPr lang="en-US" sz="1800" b="false" i="false" u="none" strike="noStrike">
                  <a:latin typeface="微软雅黑"/>
                  <a:ea typeface="微软雅黑"/>
                </a:rPr>
                <a:t>import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 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matplotlib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.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p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y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pl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ot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 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as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 </a:t>
              </a:r>
              <a:r>
                <a:rPr lang="en-US" sz="1800" b="false" i="false" u="none" strike="noStrike">
                  <a:latin typeface="微软雅黑"/>
                  <a:ea typeface="微软雅黑"/>
                </a:rPr>
                <a:t>plt</a:t>
              </a:r>
              <a:endParaRPr/>
            </a:p>
          </p:txBody>
        </p:sp>
      </p:grpSp>
      <p:sp>
        <p:nvSpPr>
          <p:cNvPr id="170" name=""/>
          <p:cNvSpPr/>
          <p:nvPr/>
        </p:nvSpPr>
        <p:spPr>
          <a:xfrm rot="0" flipH="false" flipV="false">
            <a:off x="3824263" y="4017233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171" name=""/>
          <p:cNvSpPr/>
          <p:nvPr/>
        </p:nvSpPr>
        <p:spPr>
          <a:xfrm rot="0" flipH="false" flipV="false">
            <a:off x="4507176" y="4017233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lvl="0" algn="l">
              <a:lnSpc>
                <a:spcPct val="100000"/>
              </a:lnSpc>
              <a:defRPr/>
            </a:pPr>
            <a:r>
              <a:rPr lang="en-US" sz="1800" b="false" i="false" u="none" strike="noStrike">
                <a:latin typeface="微软雅黑"/>
                <a:ea typeface="微软雅黑"/>
              </a:rPr>
              <a:t>import panda</a:t>
            </a:r>
            <a:r>
              <a:rPr lang="en-US" sz="1800" b="false" i="false" u="none" strike="noStrike">
                <a:latin typeface="微软雅黑"/>
                <a:ea typeface="微软雅黑"/>
              </a:rPr>
              <a:t>s</a:t>
            </a:r>
            <a:r>
              <a:rPr lang="en-US" sz="1800" b="false" i="false" u="none" strike="noStrike">
                <a:latin typeface="微软雅黑"/>
                <a:ea typeface="微软雅黑"/>
              </a:rPr>
              <a:t> as pd</a:t>
            </a:r>
            <a:endParaRPr/>
          </a:p>
        </p:txBody>
      </p:sp>
      <p:sp>
        <p:nvSpPr>
          <p:cNvPr id="172" name=""/>
          <p:cNvSpPr/>
          <p:nvPr/>
        </p:nvSpPr>
        <p:spPr>
          <a:xfrm rot="0" flipH="false" flipV="false">
            <a:off x="3824263" y="4964524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173" name=""/>
          <p:cNvSpPr/>
          <p:nvPr/>
        </p:nvSpPr>
        <p:spPr>
          <a:xfrm rot="0" flipH="false" flipV="false">
            <a:off x="4507176" y="4964524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lvl="0" algn="l">
              <a:lnSpc>
                <a:spcPct val="100000"/>
              </a:lnSpc>
              <a:defRPr/>
            </a:pPr>
            <a:r>
              <a:rPr lang="en-US" sz="1800" b="false" i="false" u="none" strike="noStrike">
                <a:latin typeface="微软雅黑"/>
                <a:ea typeface="微软雅黑"/>
              </a:rPr>
              <a:t>import nump</a:t>
            </a:r>
            <a:r>
              <a:rPr lang="en-US" sz="1800" b="false" i="false" u="none" strike="noStrike">
                <a:latin typeface="微软雅黑"/>
                <a:ea typeface="微软雅黑"/>
              </a:rPr>
              <a:t>y as</a:t>
            </a:r>
            <a:r>
              <a:rPr lang="en-US" sz="1800" b="false" i="false" u="none" strike="noStrike">
                <a:latin typeface="微软雅黑"/>
                <a:ea typeface="微软雅黑"/>
              </a:rPr>
              <a:t> np</a:t>
            </a:r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FFFFF"/>
        </a:solidFill>
      </p:bgPr>
    </p:bg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6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177" name="Text 0"/>
          <p:cNvSpPr/>
          <p:nvPr/>
        </p:nvSpPr>
        <p:spPr>
          <a:xfrm>
            <a:off x="732155" y="7531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3.2.1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可视化数据预处理</a:t>
            </a: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	</a:t>
            </a:r>
            <a:endParaRPr/>
          </a:p>
        </p:txBody>
      </p:sp>
      <p:grpSp>
        <p:nvGrpSpPr>
          <p:cNvPr id="178" name=""/>
          <p:cNvGrpSpPr/>
          <p:nvPr/>
        </p:nvGrpSpPr>
        <p:grpSpPr>
          <a:xfrm rot="0" flipH="false" flipV="false">
            <a:off x="901488" y="1976622"/>
            <a:ext cx="1340773" cy="1024995"/>
            <a:chOff x="732155" y="1671556"/>
            <a:chExt cx="1924500" cy="1414463"/>
          </a:xfrm>
        </p:grpSpPr>
        <p:pic>
          <p:nvPicPr>
            <p:cNvPr id="179" name="Image 2" descr="https://kimi-img.moonshot.cn/pub/slides/slides_tmpl/image/25-06-01-00:35:51-d0tivps75iks2gau4tag.png"/>
            <p:cNvPicPr>
              <a:picLocks noChangeAspect="true"/>
            </p:cNvPicPr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rot="0" flipH="false" flipV="false">
              <a:off x="1133290" y="1671556"/>
              <a:ext cx="1348105" cy="1344930"/>
            </a:xfrm>
            <a:prstGeom prst="rect">
              <a:avLst/>
            </a:prstGeom>
          </p:spPr>
        </p:pic>
        <p:pic>
          <p:nvPicPr>
            <p:cNvPr id="180" name="Image 3" descr="https://kimi-img.moonshot.cn/pub/slides/slides_tmpl/image/25-06-01-00:35:51-d0tivps75iks2gau4tb0.png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 flipH="false" flipV="false">
              <a:off x="732155" y="1892219"/>
              <a:ext cx="1244600" cy="1193800"/>
            </a:xfrm>
            <a:prstGeom prst="rect">
              <a:avLst/>
            </a:prstGeom>
          </p:spPr>
        </p:pic>
        <p:pic>
          <p:nvPicPr>
            <p:cNvPr id="181" name="Image 4" descr="https://kimi-img.moonshot.cn/pub/slides/slides_tmpl/image/25-06-01-00:35:03-d0tivds75iks2gau4t00.png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00000" flipH="false" flipV="false">
              <a:off x="2126430" y="2580241"/>
              <a:ext cx="530225" cy="483234"/>
            </a:xfrm>
            <a:prstGeom prst="rect">
              <a:avLst/>
            </a:prstGeom>
          </p:spPr>
        </p:pic>
        <p:sp>
          <p:nvSpPr>
            <p:cNvPr id="182" name="Text 5"/>
            <p:cNvSpPr/>
            <p:nvPr/>
          </p:nvSpPr>
          <p:spPr>
            <a:xfrm rot="0" flipH="false" flipV="false">
              <a:off x="1430470" y="1984611"/>
              <a:ext cx="688975" cy="5365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false" anchor="t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endParaRPr>
            </a:p>
          </p:txBody>
        </p:sp>
      </p:grpSp>
      <p:sp>
        <p:nvSpPr>
          <p:cNvPr id="183" name=""/>
          <p:cNvSpPr txBox="true"/>
          <p:nvPr/>
        </p:nvSpPr>
        <p:spPr>
          <a:xfrm rot="0" flipH="false" flipV="false">
            <a:off x="3192301" y="1604144"/>
            <a:ext cx="6953250" cy="15875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rcParams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'font.sa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ns-serif'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'SimHei'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使用黑体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rcParams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'axes.unico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de_minus'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False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解决负号显示问题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pd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read_csv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'homework/second/data/dalian_weather_2022-2024.csv'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encoding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'gbk'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   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将日期列转换为datetime类型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'日期'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pd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to_datetime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'日期'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format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'%Y年%m月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%d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日'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'年份'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'日期'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year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'日期'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month</a:t>
            </a:r>
            <a:endParaRPr/>
          </a:p>
        </p:txBody>
      </p:sp>
      <p:sp>
        <p:nvSpPr>
          <p:cNvPr id="184" name=""/>
          <p:cNvSpPr txBox="true"/>
          <p:nvPr/>
        </p:nvSpPr>
        <p:spPr>
          <a:xfrm rot="0" flipH="false" flipV="false">
            <a:off x="3192301" y="3321131"/>
            <a:ext cx="6096000" cy="520700"/>
          </a:xfrm>
          <a:prstGeom prst="rect"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monthly_high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.groupby(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'最高温'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].mean()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counts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.groupby([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]).size().unstack(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fill_value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0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</p:txBody>
      </p:sp>
      <p:sp>
        <p:nvSpPr>
          <p:cNvPr id="185" name=""/>
          <p:cNvSpPr txBox="true"/>
          <p:nvPr/>
        </p:nvSpPr>
        <p:spPr>
          <a:xfrm rot="0" flipH="false" flipV="false">
            <a:off x="3192301" y="3971318"/>
            <a:ext cx="6400800" cy="22225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def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d_level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确保是字符串类型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'1-2'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'1级'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'2级'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return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'1-2级'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elif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'3-4'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'3级'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'4级'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return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'3-4级'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elif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'5-6'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'5级'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'6级'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wind_str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return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'5-6级'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else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return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'7级以上'</a:t>
            </a:r>
            <a:endParaRPr/>
          </a:p>
        </p:txBody>
      </p:sp>
      <p:grpSp>
        <p:nvGrpSpPr>
          <p:cNvPr id="186" name=""/>
          <p:cNvGrpSpPr/>
          <p:nvPr/>
        </p:nvGrpSpPr>
        <p:grpSpPr>
          <a:xfrm rot="0" flipH="false" flipV="false">
            <a:off x="940511" y="3191644"/>
            <a:ext cx="1340773" cy="1024995"/>
            <a:chOff x="732155" y="1671556"/>
            <a:chExt cx="1924500" cy="1414463"/>
          </a:xfrm>
        </p:grpSpPr>
        <p:pic>
          <p:nvPicPr>
            <p:cNvPr id="187" name="Image 2" descr="https://kimi-img.moonshot.cn/pub/slides/slides_tmpl/image/25-06-01-00:35:51-d0tivps75iks2gau4tag.png"/>
            <p:cNvPicPr>
              <a:picLocks noChangeAspect="true"/>
            </p:cNvPicPr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rot="0" flipH="false" flipV="false">
              <a:off x="1133290" y="1671556"/>
              <a:ext cx="1348105" cy="1344930"/>
            </a:xfrm>
            <a:prstGeom prst="rect">
              <a:avLst/>
            </a:prstGeom>
          </p:spPr>
        </p:pic>
        <p:pic>
          <p:nvPicPr>
            <p:cNvPr id="188" name="Image 3" descr="https://kimi-img.moonshot.cn/pub/slides/slides_tmpl/image/25-06-01-00:35:51-d0tivps75iks2gau4tb0.png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 flipH="false" flipV="false">
              <a:off x="732155" y="1892219"/>
              <a:ext cx="1244600" cy="1193800"/>
            </a:xfrm>
            <a:prstGeom prst="rect">
              <a:avLst/>
            </a:prstGeom>
          </p:spPr>
        </p:pic>
        <p:pic>
          <p:nvPicPr>
            <p:cNvPr id="189" name="Image 4" descr="https://kimi-img.moonshot.cn/pub/slides/slides_tmpl/image/25-06-01-00:35:03-d0tivds75iks2gau4t00.png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00000" flipH="false" flipV="false">
              <a:off x="2126430" y="2580241"/>
              <a:ext cx="530225" cy="483234"/>
            </a:xfrm>
            <a:prstGeom prst="rect">
              <a:avLst/>
            </a:prstGeom>
          </p:spPr>
        </p:pic>
        <p:sp>
          <p:nvSpPr>
            <p:cNvPr id="190" name="Text 5"/>
            <p:cNvSpPr/>
            <p:nvPr/>
          </p:nvSpPr>
          <p:spPr>
            <a:xfrm rot="0" flipH="false" flipV="false">
              <a:off x="1430470" y="1984611"/>
              <a:ext cx="688975" cy="5365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false" anchor="t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endParaRPr>
            </a:p>
          </p:txBody>
        </p:sp>
      </p:grpSp>
      <p:grpSp>
        <p:nvGrpSpPr>
          <p:cNvPr id="191" name=""/>
          <p:cNvGrpSpPr/>
          <p:nvPr/>
        </p:nvGrpSpPr>
        <p:grpSpPr>
          <a:xfrm rot="0" flipH="false" flipV="false">
            <a:off x="901488" y="4566570"/>
            <a:ext cx="1340773" cy="1024995"/>
            <a:chOff x="732155" y="1671556"/>
            <a:chExt cx="1924500" cy="1414463"/>
          </a:xfrm>
        </p:grpSpPr>
        <p:pic>
          <p:nvPicPr>
            <p:cNvPr id="192" name="Image 2" descr="https://kimi-img.moonshot.cn/pub/slides/slides_tmpl/image/25-06-01-00:35:51-d0tivps75iks2gau4tag.png"/>
            <p:cNvPicPr>
              <a:picLocks noChangeAspect="true"/>
            </p:cNvPicPr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 rot="0" flipH="false" flipV="false">
              <a:off x="1133290" y="1671556"/>
              <a:ext cx="1348105" cy="1344930"/>
            </a:xfrm>
            <a:prstGeom prst="rect">
              <a:avLst/>
            </a:prstGeom>
          </p:spPr>
        </p:pic>
        <p:pic>
          <p:nvPicPr>
            <p:cNvPr id="193" name="Image 3" descr="https://kimi-img.moonshot.cn/pub/slides/slides_tmpl/image/25-06-01-00:35:51-d0tivps75iks2gau4tb0.png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 flipH="false" flipV="false">
              <a:off x="732155" y="1892219"/>
              <a:ext cx="1244600" cy="1193800"/>
            </a:xfrm>
            <a:prstGeom prst="rect">
              <a:avLst/>
            </a:prstGeom>
          </p:spPr>
        </p:pic>
        <p:pic>
          <p:nvPicPr>
            <p:cNvPr id="194" name="Image 4" descr="https://kimi-img.moonshot.cn/pub/slides/slides_tmpl/image/25-06-01-00:35:03-d0tivds75iks2gau4t00.png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700000" flipH="false" flipV="false">
              <a:off x="2126430" y="2580241"/>
              <a:ext cx="530225" cy="483234"/>
            </a:xfrm>
            <a:prstGeom prst="rect">
              <a:avLst/>
            </a:prstGeom>
          </p:spPr>
        </p:pic>
        <p:sp>
          <p:nvSpPr>
            <p:cNvPr id="195" name="Text 5"/>
            <p:cNvSpPr/>
            <p:nvPr/>
          </p:nvSpPr>
          <p:spPr>
            <a:xfrm rot="0" flipH="false" flipV="false">
              <a:off x="1430470" y="1984611"/>
              <a:ext cx="688975" cy="5365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false" anchor="t"/>
            <a:lstStyle/>
            <a:p>
              <a:pPr marL="0" indent="0" algn="ctr">
                <a:lnSpc>
                  <a:spcPct val="100000"/>
                </a:lnSpc>
                <a:buNone/>
              </a:pPr>
              <a:endPara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endParaRPr>
            </a:p>
          </p:txBody>
        </p:sp>
      </p:grpSp>
      <p:sp>
        <p:nvSpPr>
          <p:cNvPr id="196" name=""/>
          <p:cNvSpPr txBox="true"/>
          <p:nvPr/>
        </p:nvSpPr>
        <p:spPr>
          <a:xfrm rot="0">
            <a:off x="1440266" y="2303059"/>
            <a:ext cx="336550" cy="4000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01</a:t>
            </a:r>
            <a:endParaRPr/>
          </a:p>
        </p:txBody>
      </p:sp>
      <p:sp>
        <p:nvSpPr>
          <p:cNvPr id="197" name=""/>
          <p:cNvSpPr txBox="true"/>
          <p:nvPr/>
        </p:nvSpPr>
        <p:spPr>
          <a:xfrm rot="0" flipH="false" flipV="false">
            <a:off x="1427018" y="3478923"/>
            <a:ext cx="336550" cy="393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02</a:t>
            </a:r>
            <a:endParaRPr/>
          </a:p>
        </p:txBody>
      </p:sp>
      <p:sp>
        <p:nvSpPr>
          <p:cNvPr id="198" name=""/>
          <p:cNvSpPr txBox="true"/>
          <p:nvPr/>
        </p:nvSpPr>
        <p:spPr>
          <a:xfrm rot="0" flipH="false" flipV="false">
            <a:off x="1440266" y="4853849"/>
            <a:ext cx="336550" cy="3937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en-US" sz="2000"/>
              <a:t>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FFFFF"/>
        </a:solidFill>
      </p:bgPr>
    </p:bg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1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202" name="Text 0"/>
          <p:cNvSpPr/>
          <p:nvPr/>
        </p:nvSpPr>
        <p:spPr>
          <a:xfrm>
            <a:off x="732155" y="7531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3.2.2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可视化绘图</a:t>
            </a:r>
            <a:endParaRPr/>
          </a:p>
        </p:txBody>
      </p:sp>
      <p:pic>
        <p:nvPicPr>
          <p:cNvPr id="203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1671556"/>
            <a:ext cx="1348105" cy="1344930"/>
          </a:xfrm>
          <a:prstGeom prst="rect">
            <a:avLst/>
          </a:prstGeom>
        </p:spPr>
      </p:pic>
      <p:pic>
        <p:nvPicPr>
          <p:cNvPr id="204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1892219"/>
            <a:ext cx="1244600" cy="1193800"/>
          </a:xfrm>
          <a:prstGeom prst="rect">
            <a:avLst/>
          </a:prstGeom>
        </p:spPr>
      </p:pic>
      <p:pic>
        <p:nvPicPr>
          <p:cNvPr id="205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2580241"/>
            <a:ext cx="530225" cy="483234"/>
          </a:xfrm>
          <a:prstGeom prst="rect">
            <a:avLst/>
          </a:prstGeom>
        </p:spPr>
      </p:pic>
      <p:sp>
        <p:nvSpPr>
          <p:cNvPr id="206" name="Text 5"/>
          <p:cNvSpPr/>
          <p:nvPr/>
        </p:nvSpPr>
        <p:spPr>
          <a:xfrm rot="0" flipH="false" flipV="false">
            <a:off x="1430470" y="198461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pic>
        <p:nvPicPr>
          <p:cNvPr id="207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3634236"/>
            <a:ext cx="1348105" cy="1344930"/>
          </a:xfrm>
          <a:prstGeom prst="rect">
            <a:avLst/>
          </a:prstGeom>
        </p:spPr>
      </p:pic>
      <p:pic>
        <p:nvPicPr>
          <p:cNvPr id="208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3854899"/>
            <a:ext cx="1244600" cy="1193800"/>
          </a:xfrm>
          <a:prstGeom prst="rect">
            <a:avLst/>
          </a:prstGeom>
        </p:spPr>
      </p:pic>
      <p:pic>
        <p:nvPicPr>
          <p:cNvPr id="209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4542921"/>
            <a:ext cx="530225" cy="483234"/>
          </a:xfrm>
          <a:prstGeom prst="rect">
            <a:avLst/>
          </a:prstGeom>
        </p:spPr>
      </p:pic>
      <p:sp>
        <p:nvSpPr>
          <p:cNvPr id="210" name="Text 5"/>
          <p:cNvSpPr/>
          <p:nvPr/>
        </p:nvSpPr>
        <p:spPr>
          <a:xfrm rot="0" flipH="false" flipV="false">
            <a:off x="1430470" y="394729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02</a:t>
            </a:r>
            <a:endParaRPr/>
          </a:p>
        </p:txBody>
      </p:sp>
      <p:sp>
        <p:nvSpPr>
          <p:cNvPr id="211" name=""/>
          <p:cNvSpPr txBox="true"/>
          <p:nvPr/>
        </p:nvSpPr>
        <p:spPr>
          <a:xfrm rot="0" flipH="false" flipV="false">
            <a:off x="3717234" y="1578610"/>
            <a:ext cx="6096000" cy="201295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figure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figsize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6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dpi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100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title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'大连市2022-2024年月平均温度变化趋势'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fontsize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14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pad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20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xlabel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fontsize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ylabel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'温度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℃)'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fontsize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plot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monthly_high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.index,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monthly_high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.values, 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'#E74C3C'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linewidth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marker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'o'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markersize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8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label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'最高气温'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alpha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0.8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)</a:t>
            </a:r>
            <a:endParaRPr/>
          </a:p>
        </p:txBody>
      </p:sp>
      <p:sp>
        <p:nvSpPr>
          <p:cNvPr id="212" name=""/>
          <p:cNvSpPr txBox="true"/>
          <p:nvPr/>
        </p:nvSpPr>
        <p:spPr>
          <a:xfrm rot="0" flipH="false" flipV="false">
            <a:off x="3717234" y="3759388"/>
            <a:ext cx="6096000" cy="2222500"/>
          </a:xfrm>
          <a:prstGeom prst="rect"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ax1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plt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subplot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level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enumerate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zip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wind_order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colors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)):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pos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months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+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bar_width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ax1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pos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day_counts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level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width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bar_width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      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color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labe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level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alpha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0.8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height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.get_height()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height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&gt;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0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ax1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te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xt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.get_x()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+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bar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.get_width()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/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height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+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0.3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   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{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height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}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ha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'center'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va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'bottom'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fontsize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9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">
    <p:bg>
      <p:bgPr>
        <a:solidFill>
          <a:srgbClr val="FFFFFF"/>
        </a:solidFill>
      </p:bgPr>
    </p:bg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5" name="Image 1" descr="https://kimi-img.moonshot.cn/pub/slides/slides_tmpl/image/25-06-01-00:34:17-d0tiv2c75iks2gau4sng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216" name="Image 2" descr="https://kimi-img.moonshot.cn/pub/slides/slides_tmpl/image/25-06-01-00:34:18-d0tiv2k75iks2gau4so0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97168" y="2648585"/>
            <a:ext cx="3957954" cy="4481195"/>
          </a:xfrm>
          <a:prstGeom prst="rect">
            <a:avLst/>
          </a:prstGeom>
        </p:spPr>
      </p:pic>
      <p:pic>
        <p:nvPicPr>
          <p:cNvPr id="217" name="Image 3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true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218" name="Image 4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true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219" name="Text 0"/>
          <p:cNvSpPr/>
          <p:nvPr/>
        </p:nvSpPr>
        <p:spPr>
          <a:xfrm>
            <a:off x="4458970" y="243141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false"/>
          </a:p>
        </p:txBody>
      </p:sp>
      <p:sp>
        <p:nvSpPr>
          <p:cNvPr id="220" name="Text 1"/>
          <p:cNvSpPr/>
          <p:nvPr/>
        </p:nvSpPr>
        <p:spPr>
          <a:xfrm>
            <a:off x="5642610" y="26638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题目一讲解</a:t>
            </a:r>
            <a:endParaRPr lang="en-US" sz="1600" dirty="false"/>
          </a:p>
        </p:txBody>
      </p:sp>
      <p:sp>
        <p:nvSpPr>
          <p:cNvPr id="221" name="Text 2"/>
          <p:cNvSpPr/>
          <p:nvPr/>
        </p:nvSpPr>
        <p:spPr>
          <a:xfrm>
            <a:off x="4458970" y="320103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false"/>
          </a:p>
        </p:txBody>
      </p:sp>
      <p:sp>
        <p:nvSpPr>
          <p:cNvPr id="222" name="Text 3"/>
          <p:cNvSpPr/>
          <p:nvPr/>
        </p:nvSpPr>
        <p:spPr>
          <a:xfrm>
            <a:off x="5642610" y="34334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题目二讲解</a:t>
            </a:r>
            <a:endParaRPr lang="en-US" sz="1600" dirty="false"/>
          </a:p>
        </p:txBody>
      </p:sp>
      <p:sp>
        <p:nvSpPr>
          <p:cNvPr id="223" name="Text 4"/>
          <p:cNvSpPr/>
          <p:nvPr/>
        </p:nvSpPr>
        <p:spPr>
          <a:xfrm>
            <a:off x="4458970" y="398208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false"/>
          </a:p>
        </p:txBody>
      </p:sp>
      <p:sp>
        <p:nvSpPr>
          <p:cNvPr id="224" name="Text 5"/>
          <p:cNvSpPr/>
          <p:nvPr/>
        </p:nvSpPr>
        <p:spPr>
          <a:xfrm>
            <a:off x="5642610" y="42144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题目三讲解</a:t>
            </a:r>
            <a:endParaRPr lang="en-US" sz="1600" dirty="false"/>
          </a:p>
        </p:txBody>
      </p:sp>
      <p:sp>
        <p:nvSpPr>
          <p:cNvPr id="225" name="Text 6"/>
          <p:cNvSpPr/>
          <p:nvPr/>
        </p:nvSpPr>
        <p:spPr>
          <a:xfrm>
            <a:off x="4458970" y="4736465"/>
            <a:ext cx="1619250" cy="673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false"/>
          </a:p>
        </p:txBody>
      </p:sp>
      <p:sp>
        <p:nvSpPr>
          <p:cNvPr id="226" name="Text 7"/>
          <p:cNvSpPr/>
          <p:nvPr/>
        </p:nvSpPr>
        <p:spPr>
          <a:xfrm>
            <a:off x="5642610" y="49688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>
                <a:solidFill>
                  <a:srgbClr val="595959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题目四讲解</a:t>
            </a:r>
            <a:endParaRPr lang="en-US" sz="1600"/>
          </a:p>
          <a:p>
            <a:pPr marL="0" indent="0" algn="l">
              <a:lnSpc>
                <a:spcPct val="100000"/>
              </a:lnSpc>
              <a:buNone/>
            </a:pPr>
            <a:endParaRPr lang="zh-CN" sz="2000">
              <a:solidFill>
                <a:srgbClr val="595959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27" name="Shape 8"/>
          <p:cNvSpPr/>
          <p:nvPr/>
        </p:nvSpPr>
        <p:spPr>
          <a:xfrm flipH="true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28" name="Shape 9"/>
          <p:cNvSpPr/>
          <p:nvPr/>
        </p:nvSpPr>
        <p:spPr>
          <a:xfrm flipH="true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29" name="Shape 10"/>
          <p:cNvSpPr/>
          <p:nvPr/>
        </p:nvSpPr>
        <p:spPr>
          <a:xfrm flipH="true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30" name="Shape 11"/>
          <p:cNvSpPr/>
          <p:nvPr/>
        </p:nvSpPr>
        <p:spPr>
          <a:xfrm flipH="true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31" name="Shape 1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32" name="Shape 1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33" name="Text 1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4" name="Shape 1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35" name="Text 1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6" name="Shape 1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37" name="Text 1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38" name="Shape 1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39" name="Text 2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40" name="Shape 2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41" name="Text 2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42" name="Shape 2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243" name="Text 2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44" name="Shape 25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/>
        </p:txBody>
      </p:sp>
      <p:sp>
        <p:nvSpPr>
          <p:cNvPr id="245" name="Text 26"/>
          <p:cNvSpPr/>
          <p:nvPr/>
        </p:nvSpPr>
        <p:spPr>
          <a:xfrm>
            <a:off x="844550" y="1749425"/>
            <a:ext cx="1408430" cy="97663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40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false"/>
          </a:p>
        </p:txBody>
      </p:sp>
      <p:sp>
        <p:nvSpPr>
          <p:cNvPr id="246" name="Text 27"/>
          <p:cNvSpPr/>
          <p:nvPr/>
        </p:nvSpPr>
        <p:spPr>
          <a:xfrm>
            <a:off x="844550" y="2692400"/>
            <a:ext cx="2663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true" dirty="false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false"/>
          </a:p>
        </p:txBody>
      </p:sp>
      <p:sp>
        <p:nvSpPr>
          <p:cNvPr id="247" name="Shape 28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48" name="Shape 29"/>
          <p:cNvSpPr/>
          <p:nvPr/>
        </p:nvSpPr>
        <p:spPr>
          <a:xfrm rot="0" flipH="true" flipV="false">
            <a:off x="4570730" y="194246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249" name="Text 30"/>
          <p:cNvSpPr/>
          <p:nvPr/>
        </p:nvSpPr>
        <p:spPr>
          <a:xfrm rot="0" flipH="false" flipV="false">
            <a:off x="4747260" y="1749425"/>
            <a:ext cx="1043305" cy="802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false"/>
          </a:p>
        </p:txBody>
      </p:sp>
      <p:sp>
        <p:nvSpPr>
          <p:cNvPr id="250" name="Text 31"/>
          <p:cNvSpPr/>
          <p:nvPr/>
        </p:nvSpPr>
        <p:spPr>
          <a:xfrm rot="0" flipH="false" flipV="false">
            <a:off x="5642610" y="1957705"/>
            <a:ext cx="45377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开场介绍</a:t>
            </a:r>
            <a:endParaRPr lang="en-US" sz="1600" dirty="false"/>
          </a:p>
        </p:txBody>
      </p:sp>
      <p:sp>
        <p:nvSpPr>
          <p:cNvPr id="251" name="Text 6"/>
          <p:cNvSpPr/>
          <p:nvPr/>
        </p:nvSpPr>
        <p:spPr>
          <a:xfrm rot="0" flipH="false" flipV="false">
            <a:off x="4458970" y="5451475"/>
            <a:ext cx="1619250" cy="698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>
                <a:solidFill>
                  <a:srgbClr val="333333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06.</a:t>
            </a:r>
            <a:endParaRPr lang="en-US" sz="1600"/>
          </a:p>
        </p:txBody>
      </p:sp>
      <p:sp>
        <p:nvSpPr>
          <p:cNvPr id="252" name="Text 7"/>
          <p:cNvSpPr/>
          <p:nvPr/>
        </p:nvSpPr>
        <p:spPr>
          <a:xfrm rot="0" flipH="false" flipV="false">
            <a:off x="5642610" y="568388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sz="2000">
                <a:solidFill>
                  <a:srgbClr val="595959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问答环节</a:t>
            </a:r>
            <a:endParaRPr/>
          </a:p>
          <a:p>
            <a:pPr marL="0" indent="0" algn="l">
              <a:lnSpc>
                <a:spcPct val="100000"/>
              </a:lnSpc>
              <a:buNone/>
            </a:pPr>
            <a:endParaRPr lang="zh-CN" sz="2000">
              <a:solidFill>
                <a:srgbClr val="595959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53" name="Shape 11"/>
          <p:cNvSpPr/>
          <p:nvPr/>
        </p:nvSpPr>
        <p:spPr>
          <a:xfrm rot="0" flipH="true" flipV="false">
            <a:off x="4570730" y="563499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FFFFF"/>
        </a:solidFill>
      </p:bgPr>
    </p:bg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6" name="Text 6"/>
          <p:cNvSpPr/>
          <p:nvPr/>
        </p:nvSpPr>
        <p:spPr>
          <a:xfrm>
            <a:off x="541020" y="532130"/>
            <a:ext cx="1048385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3.2.3结果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展示</a:t>
            </a:r>
            <a:endParaRPr/>
          </a:p>
        </p:txBody>
      </p:sp>
      <p:sp>
        <p:nvSpPr>
          <p:cNvPr id="257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58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259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1012931" y="1732280"/>
            <a:ext cx="8178799" cy="4417035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FFFFF"/>
        </a:solidFill>
      </p:bgPr>
    </p:bg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2" name="Text 6"/>
          <p:cNvSpPr/>
          <p:nvPr/>
        </p:nvSpPr>
        <p:spPr>
          <a:xfrm>
            <a:off x="541020" y="532130"/>
            <a:ext cx="1048385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3.2.3结果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展示</a:t>
            </a:r>
            <a:endParaRPr/>
          </a:p>
        </p:txBody>
      </p:sp>
      <p:sp>
        <p:nvSpPr>
          <p:cNvPr id="263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64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265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1543685" y="1402715"/>
            <a:ext cx="7505647" cy="5125720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FFFFF"/>
        </a:solidFill>
      </p:bgPr>
    </p:bg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8" name="Text 6"/>
          <p:cNvSpPr/>
          <p:nvPr/>
        </p:nvSpPr>
        <p:spPr>
          <a:xfrm>
            <a:off x="541020" y="532130"/>
            <a:ext cx="1048385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3.2.3结果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展示</a:t>
            </a:r>
            <a:endParaRPr/>
          </a:p>
        </p:txBody>
      </p:sp>
      <p:sp>
        <p:nvSpPr>
          <p:cNvPr id="269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270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271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1098783" y="1536859"/>
            <a:ext cx="8588966" cy="4857432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3">
    <p:bg>
      <p:bgPr>
        <a:solidFill>
          <a:srgbClr val="FFFFFF"/>
        </a:solidFill>
      </p:bgPr>
    </p:bg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-36195" y="0"/>
            <a:ext cx="12192000" cy="6858000"/>
          </a:xfrm>
          <a:prstGeom prst="rect">
            <a:avLst/>
          </a:prstGeom>
        </p:spPr>
      </p:pic>
      <p:sp>
        <p:nvSpPr>
          <p:cNvPr id="274" name="Text 0"/>
          <p:cNvSpPr/>
          <p:nvPr/>
        </p:nvSpPr>
        <p:spPr>
          <a:xfrm>
            <a:off x="732155" y="9055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3.3.1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预测</a:t>
            </a: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2025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年</a:t>
            </a: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1-6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月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温度</a:t>
            </a:r>
            <a:endParaRPr/>
          </a:p>
        </p:txBody>
      </p:sp>
      <p:pic>
        <p:nvPicPr>
          <p:cNvPr id="275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276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277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78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79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80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1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82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3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84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5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86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7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288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289" name="Text 15"/>
          <p:cNvSpPr/>
          <p:nvPr/>
        </p:nvSpPr>
        <p:spPr>
          <a:xfrm rot="0" flipH="false" flipV="false">
            <a:off x="4380802" y="2071313"/>
            <a:ext cx="1845054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2400">
                <a:solidFill>
                  <a:srgbClr val="577FD2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所需的库</a:t>
            </a:r>
            <a:endParaRPr/>
          </a:p>
        </p:txBody>
      </p:sp>
      <p:pic>
        <p:nvPicPr>
          <p:cNvPr id="290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2902462"/>
            <a:ext cx="3719829" cy="2069464"/>
          </a:xfrm>
          <a:prstGeom prst="rect">
            <a:avLst/>
          </a:prstGeom>
        </p:spPr>
      </p:pic>
      <p:sp>
        <p:nvSpPr>
          <p:cNvPr id="291" name=""/>
          <p:cNvSpPr/>
          <p:nvPr/>
        </p:nvSpPr>
        <p:spPr>
          <a:xfrm rot="0" flipH="false" flipV="false">
            <a:off x="3824263" y="2902462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 lang="en-US"/>
          </a:p>
        </p:txBody>
      </p:sp>
      <p:sp>
        <p:nvSpPr>
          <p:cNvPr id="292" name=""/>
          <p:cNvSpPr/>
          <p:nvPr/>
        </p:nvSpPr>
        <p:spPr>
          <a:xfrm rot="0" flipH="false" flipV="false">
            <a:off x="4507176" y="2902462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800" b="false" i="false" u="none" strike="noStrike">
                <a:latin typeface="微软雅黑"/>
                <a:ea typeface="微软雅黑"/>
              </a:rPr>
              <a:t>import sklearn</a:t>
            </a:r>
            <a:r>
              <a:rPr sz="1800"/>
              <a:t>	</a:t>
            </a:r>
            <a:endParaRPr/>
          </a:p>
        </p:txBody>
      </p:sp>
      <p:sp>
        <p:nvSpPr>
          <p:cNvPr id="293" name=""/>
          <p:cNvSpPr/>
          <p:nvPr/>
        </p:nvSpPr>
        <p:spPr>
          <a:xfrm rot="0" flipH="false" flipV="false">
            <a:off x="3824263" y="3596481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294" name=""/>
          <p:cNvSpPr/>
          <p:nvPr/>
        </p:nvSpPr>
        <p:spPr>
          <a:xfrm rot="0" flipH="false" flipV="false">
            <a:off x="4507176" y="3596481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800" b="false" i="false" u="none" strike="noStrike">
                <a:latin typeface="微软雅黑"/>
                <a:ea typeface="微软雅黑"/>
              </a:rPr>
              <a:t>import mat</a:t>
            </a:r>
            <a:r>
              <a:rPr lang="zh-CN" sz="1800" b="false" i="false" u="none" strike="noStrike">
                <a:latin typeface="微软雅黑"/>
                <a:ea typeface="微软雅黑"/>
              </a:rPr>
              <a:t>plot</a:t>
            </a:r>
            <a:r>
              <a:rPr lang="zh-CN" sz="1800" b="false" i="false" u="none" strike="noStrike">
                <a:latin typeface="微软雅黑"/>
                <a:ea typeface="微软雅黑"/>
              </a:rPr>
              <a:t>lib.pyplot as plt</a:t>
            </a:r>
            <a:endParaRPr/>
          </a:p>
        </p:txBody>
      </p:sp>
      <p:sp>
        <p:nvSpPr>
          <p:cNvPr id="295" name=""/>
          <p:cNvSpPr/>
          <p:nvPr/>
        </p:nvSpPr>
        <p:spPr>
          <a:xfrm rot="0" flipH="false" flipV="false">
            <a:off x="3824263" y="4290500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296" name=""/>
          <p:cNvSpPr/>
          <p:nvPr/>
        </p:nvSpPr>
        <p:spPr>
          <a:xfrm rot="0" flipH="false" flipV="false">
            <a:off x="4507176" y="4290500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800" b="false" i="false" u="none" strike="noStrike">
                <a:latin typeface="微软雅黑"/>
                <a:ea typeface="微软雅黑"/>
              </a:rPr>
              <a:t>import pandas</a:t>
            </a:r>
            <a:r>
              <a:rPr lang="zh-CN" sz="1800" b="false" i="false" u="none" strike="noStrike">
                <a:latin typeface="微软雅黑"/>
                <a:ea typeface="微软雅黑"/>
              </a:rPr>
              <a:t> a</a:t>
            </a:r>
            <a:r>
              <a:rPr lang="zh-CN" sz="1800" b="false" i="false" u="none" strike="noStrike">
                <a:latin typeface="微软雅黑"/>
                <a:ea typeface="微软雅黑"/>
              </a:rPr>
              <a:t>s pd</a:t>
            </a:r>
            <a:endParaRPr/>
          </a:p>
        </p:txBody>
      </p:sp>
      <p:sp>
        <p:nvSpPr>
          <p:cNvPr id="297" name=""/>
          <p:cNvSpPr/>
          <p:nvPr/>
        </p:nvSpPr>
        <p:spPr>
          <a:xfrm rot="0" flipH="false" flipV="false">
            <a:off x="3824263" y="4964524"/>
            <a:ext cx="323151" cy="359057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algn="ctr"/>
            <a:endParaRPr/>
          </a:p>
        </p:txBody>
      </p:sp>
      <p:sp>
        <p:nvSpPr>
          <p:cNvPr id="298" name=""/>
          <p:cNvSpPr/>
          <p:nvPr/>
        </p:nvSpPr>
        <p:spPr>
          <a:xfrm rot="0" flipH="false" flipV="false">
            <a:off x="4507176" y="4964524"/>
            <a:ext cx="4811371" cy="359057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  <a:effectLst>
            <a:outerShdw blurRad="76200" dist="127000" dir="8100000" sx="100000" sy="100000" kx="0" algn="tr" rotWithShape="false">
              <a:srgbClr val="000000">
                <a:alpha val="40000"/>
              </a:srgbClr>
            </a:outerShdw>
          </a:effectLst>
        </p:spPr>
        <p:txBody>
          <a:bodyPr anchor="ctr"/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800" b="false" i="false" u="none" strike="noStrike">
                <a:latin typeface="微软雅黑"/>
                <a:ea typeface="微软雅黑"/>
              </a:rPr>
              <a:t>import nu</a:t>
            </a:r>
            <a:r>
              <a:rPr lang="zh-CN" sz="1800" b="false" i="false" u="none" strike="noStrike">
                <a:latin typeface="微软雅黑"/>
                <a:ea typeface="微软雅黑"/>
              </a:rPr>
              <a:t>mpy as n</a:t>
            </a:r>
            <a:r>
              <a:rPr lang="zh-CN" sz="1800" b="false" i="false" u="none" strike="noStrike">
                <a:latin typeface="微软雅黑"/>
                <a:ea typeface="微软雅黑"/>
              </a:rPr>
              <a:t>p</a:t>
            </a:r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4">
    <p:bg>
      <p:bgPr>
        <a:solidFill>
          <a:srgbClr val="FFFFFF"/>
        </a:solidFill>
      </p:bgPr>
    </p:bg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1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302" name="Text 0"/>
          <p:cNvSpPr/>
          <p:nvPr/>
        </p:nvSpPr>
        <p:spPr>
          <a:xfrm>
            <a:off x="732155" y="753110"/>
            <a:ext cx="1065530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3.3.2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核心代码</a:t>
            </a:r>
            <a:endParaRPr/>
          </a:p>
        </p:txBody>
      </p:sp>
      <p:pic>
        <p:nvPicPr>
          <p:cNvPr id="303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1671556"/>
            <a:ext cx="1348105" cy="1344930"/>
          </a:xfrm>
          <a:prstGeom prst="rect">
            <a:avLst/>
          </a:prstGeom>
        </p:spPr>
      </p:pic>
      <p:pic>
        <p:nvPicPr>
          <p:cNvPr id="304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1892219"/>
            <a:ext cx="1244600" cy="1193800"/>
          </a:xfrm>
          <a:prstGeom prst="rect">
            <a:avLst/>
          </a:prstGeom>
        </p:spPr>
      </p:pic>
      <p:pic>
        <p:nvPicPr>
          <p:cNvPr id="305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2580241"/>
            <a:ext cx="530225" cy="483234"/>
          </a:xfrm>
          <a:prstGeom prst="rect">
            <a:avLst/>
          </a:prstGeom>
        </p:spPr>
      </p:pic>
      <p:sp>
        <p:nvSpPr>
          <p:cNvPr id="306" name="Text 5"/>
          <p:cNvSpPr/>
          <p:nvPr/>
        </p:nvSpPr>
        <p:spPr>
          <a:xfrm rot="0" flipH="false" flipV="false">
            <a:off x="1430470" y="198461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pic>
        <p:nvPicPr>
          <p:cNvPr id="307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0" flipH="false" flipV="false">
            <a:off x="1133290" y="3634236"/>
            <a:ext cx="1348105" cy="1344930"/>
          </a:xfrm>
          <a:prstGeom prst="rect">
            <a:avLst/>
          </a:prstGeom>
        </p:spPr>
      </p:pic>
      <p:pic>
        <p:nvPicPr>
          <p:cNvPr id="308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732155" y="3854899"/>
            <a:ext cx="1244600" cy="1193800"/>
          </a:xfrm>
          <a:prstGeom prst="rect">
            <a:avLst/>
          </a:prstGeom>
        </p:spPr>
      </p:pic>
      <p:pic>
        <p:nvPicPr>
          <p:cNvPr id="309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 flipH="false" flipV="false">
            <a:off x="2126430" y="4542921"/>
            <a:ext cx="530225" cy="483234"/>
          </a:xfrm>
          <a:prstGeom prst="rect">
            <a:avLst/>
          </a:prstGeom>
        </p:spPr>
      </p:pic>
      <p:sp>
        <p:nvSpPr>
          <p:cNvPr id="310" name="Text 5"/>
          <p:cNvSpPr/>
          <p:nvPr/>
        </p:nvSpPr>
        <p:spPr>
          <a:xfrm rot="0" flipH="false" flipV="false">
            <a:off x="1430470" y="3947291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>
                <a:solidFill>
                  <a:srgbClr val="FFFFFF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02</a:t>
            </a:r>
            <a:endParaRPr/>
          </a:p>
        </p:txBody>
      </p:sp>
      <p:sp>
        <p:nvSpPr>
          <p:cNvPr id="311" name=""/>
          <p:cNvSpPr txBox="true"/>
          <p:nvPr/>
        </p:nvSpPr>
        <p:spPr>
          <a:xfrm rot="0" flipH="false" flipV="false">
            <a:off x="3288609" y="1727436"/>
            <a:ext cx="6953250" cy="1587500"/>
          </a:xfrm>
          <a:prstGeom prst="rect">
            <a:avLst/>
          </a:prstGeom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ef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create_features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):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基础特征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'月份_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sin'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np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np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pi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/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'月份_co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s'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np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cos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np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pi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/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12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'月份_sq'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[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'月份'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]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**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return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df</a:t>
            </a:r>
            <a:endParaRPr/>
          </a:p>
        </p:txBody>
      </p:sp>
      <p:sp>
        <p:nvSpPr>
          <p:cNvPr id="312" name=""/>
          <p:cNvSpPr txBox="true"/>
          <p:nvPr/>
        </p:nvSpPr>
        <p:spPr>
          <a:xfrm rot="0" flipH="false" flipV="false">
            <a:off x="3288609" y="3543064"/>
            <a:ext cx="6096000" cy="2438400"/>
          </a:xfrm>
          <a:prstGeom prst="rect"/>
          <a:ln w="12700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txBody>
          <a:bodyPr>
            <a:spAutoFit/>
          </a:bodyPr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创建并训练线性回归模型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使用管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道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组合多项式特征和线性回归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model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make_pipeline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PolynomialFeatures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degree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include_bias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False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),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添加特征交互项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LinearRegression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model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fit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X_train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y_train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#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评估模型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y_pred_test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model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.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predict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X_test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mae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mean_absolute_err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or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y_pre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d_test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  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r2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=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r2_score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(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, 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y_pred_test</a:t>
            </a:r>
            <a:r>
              <a:rPr lang="zh-CN" sz="1400" b="false" i="false" u="none" strike="noStrike">
                <a:solidFill>
                  <a:srgbClr val="494949">
                    <a:alpha val="100000"/>
                  </a:srgbClr>
                </a:solidFill>
                <a:latin typeface="var(--ds-font-family-code)"/>
                <a:ea typeface="var(--ds-font-family-code)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5">
    <p:bg>
      <p:bgPr>
        <a:solidFill>
          <a:srgbClr val="FFFFFF"/>
        </a:solidFill>
      </p:bgPr>
    </p:bg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5" name="Text 6"/>
          <p:cNvSpPr/>
          <p:nvPr/>
        </p:nvSpPr>
        <p:spPr>
          <a:xfrm>
            <a:off x="541020" y="532130"/>
            <a:ext cx="10483850" cy="8255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3.3.3结果</a:t>
            </a:r>
            <a:r>
              <a:rPr lang="zh-CN" sz="36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展示</a:t>
            </a:r>
            <a:endParaRPr/>
          </a:p>
        </p:txBody>
      </p:sp>
      <p:sp>
        <p:nvSpPr>
          <p:cNvPr id="316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317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3200">
              <a:solidFill>
                <a:srgbClr val="FFFFFF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pic>
        <p:nvPicPr>
          <p:cNvPr id="31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677545" y="1405890"/>
            <a:ext cx="10210800" cy="5119370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6">
    <p:bg>
      <p:bgPr>
        <a:solidFill>
          <a:srgbClr val="FFFFFF"/>
        </a:solidFill>
      </p:bgPr>
    </p:bg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1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322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323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324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325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false"/>
          </a:p>
        </p:txBody>
      </p:sp>
      <p:sp>
        <p:nvSpPr>
          <p:cNvPr id="326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题目三讲解</a:t>
            </a:r>
            <a:endParaRPr lang="en-US" sz="1600" dirty="false"/>
          </a:p>
        </p:txBody>
      </p:sp>
      <p:sp>
        <p:nvSpPr>
          <p:cNvPr id="32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328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29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0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31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2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33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4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35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6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37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38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39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7">
    <p:bg>
      <p:bgPr>
        <a:solidFill>
          <a:srgbClr val="FFFFFF"/>
        </a:solidFill>
      </p:bgPr>
    </p:bg>
    <p:spTree>
      <p:nvGrpSpPr>
        <p:cNvPr id="3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2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FFFFFF">
                  <a:alpha val="85000"/>
                </a:srgbClr>
              </a:gs>
              <a:gs pos="56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p/>
        </p:txBody>
      </p:sp>
      <p:sp>
        <p:nvSpPr>
          <p:cNvPr id="343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44" name="Shape 2"/>
          <p:cNvSpPr/>
          <p:nvPr/>
        </p:nvSpPr>
        <p:spPr>
          <a:xfrm>
            <a:off x="635762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FFFFFF">
                  <a:alpha val="85000"/>
                </a:srgbClr>
              </a:gs>
              <a:gs pos="46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p/>
        </p:txBody>
      </p:sp>
      <p:sp>
        <p:nvSpPr>
          <p:cNvPr id="345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46" name="Shape 4"/>
          <p:cNvSpPr/>
          <p:nvPr/>
        </p:nvSpPr>
        <p:spPr>
          <a:xfrm>
            <a:off x="87630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6000"/>
                </a:srgbClr>
              </a:gs>
              <a:gs pos="56000">
                <a:srgbClr val="EAEEF4">
                  <a:alpha val="0"/>
                </a:srgbClr>
              </a:gs>
            </a:gsLst>
            <a:lin ang="5400000" scaled="true"/>
          </a:gradFill>
          <a:ln/>
        </p:spPr>
        <p:txBody>
          <a:bodyPr/>
          <a:p/>
        </p:txBody>
      </p:sp>
      <p:sp>
        <p:nvSpPr>
          <p:cNvPr id="347" name="Text 5"/>
          <p:cNvSpPr/>
          <p:nvPr/>
        </p:nvSpPr>
        <p:spPr>
          <a:xfrm>
            <a:off x="87630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48" name="Shape 6"/>
          <p:cNvSpPr/>
          <p:nvPr/>
        </p:nvSpPr>
        <p:spPr>
          <a:xfrm>
            <a:off x="6353810" y="2032000"/>
            <a:ext cx="4953000" cy="4300855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6000"/>
                </a:srgbClr>
              </a:gs>
              <a:gs pos="46000">
                <a:srgbClr val="EAEEF4">
                  <a:alpha val="0"/>
                </a:srgbClr>
              </a:gs>
            </a:gsLst>
            <a:lin ang="5400000" scaled="true"/>
          </a:gradFill>
          <a:ln/>
        </p:spPr>
        <p:txBody>
          <a:bodyPr/>
          <a:p/>
        </p:txBody>
      </p:sp>
      <p:sp>
        <p:nvSpPr>
          <p:cNvPr id="349" name="Text 7"/>
          <p:cNvSpPr/>
          <p:nvPr/>
        </p:nvSpPr>
        <p:spPr>
          <a:xfrm>
            <a:off x="635381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50" name="Text 8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题目描述</a:t>
            </a:r>
            <a:endParaRPr lang="en-US" sz="1600" dirty="false"/>
          </a:p>
        </p:txBody>
      </p:sp>
      <p:sp>
        <p:nvSpPr>
          <p:cNvPr id="351" name="Text 9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题目内容</a:t>
            </a:r>
            <a:endParaRPr lang="en-US" sz="1600" dirty="false"/>
          </a:p>
        </p:txBody>
      </p:sp>
      <p:sp>
        <p:nvSpPr>
          <p:cNvPr id="352" name="Text 10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endParaRPr sz="1600" b="true">
              <a:latin typeface="宋体"/>
              <a:ea typeface="宋体"/>
            </a:endParaRPr>
          </a:p>
        </p:txBody>
      </p:sp>
      <p:pic>
        <p:nvPicPr>
          <p:cNvPr id="353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354" name="Shape 1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355" name="Text 12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题目难点</a:t>
            </a:r>
            <a:endParaRPr lang="en-US" sz="1600" dirty="false"/>
          </a:p>
        </p:txBody>
      </p:sp>
      <p:sp>
        <p:nvSpPr>
          <p:cNvPr id="356" name="Text 13"/>
          <p:cNvSpPr/>
          <p:nvPr/>
        </p:nvSpPr>
        <p:spPr>
          <a:xfrm rot="0" flipH="false" flipV="false">
            <a:off x="6830377" y="4258656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endParaRPr lang="zh-CN" sz="1600">
              <a:solidFill>
                <a:srgbClr val="262626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357" name="Text 14"/>
          <p:cNvSpPr/>
          <p:nvPr/>
        </p:nvSpPr>
        <p:spPr>
          <a:xfrm>
            <a:off x="288226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358" name="Text 15"/>
          <p:cNvSpPr/>
          <p:nvPr/>
        </p:nvSpPr>
        <p:spPr>
          <a:xfrm>
            <a:off x="841692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  <p:sp>
        <p:nvSpPr>
          <p:cNvPr id="359" name="Shape 1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60" name="Text 17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61" name="Shape 1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62" name="Text 19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63" name="Shape 2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64" name="Text 21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65" name="Shape 2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66" name="Text 23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67" name="Shape 2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68" name="Text 25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69" name="Shape 2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70" name="Text 27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371" name="Image 2" descr="https://kimi-img.moonshot.cn/pub/slides/slides_tmpl/image/25-06-01-00:35:22-d0tivik75iks2gau4t6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35" y="2204085"/>
            <a:ext cx="1207135" cy="2529840"/>
          </a:xfrm>
          <a:prstGeom prst="rect">
            <a:avLst/>
          </a:prstGeom>
        </p:spPr>
      </p:pic>
      <p:pic>
        <p:nvPicPr>
          <p:cNvPr id="372" name="Image 3" descr="https://kimi-img.moonshot.cn/pub/slides/slides_tmpl/image/25-06-01-00:35:22-d0tivik75iks2gau4t6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105" y="2204085"/>
            <a:ext cx="1207135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8">
    <p:bg>
      <p:bgPr>
        <a:solidFill>
          <a:srgbClr val="FFFFFF"/>
        </a:solidFill>
      </p:bgPr>
    </p:bg>
    <p:spTree>
      <p:nvGrpSpPr>
        <p:cNvPr id="3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-22225" y="0"/>
            <a:ext cx="12192000" cy="6858000"/>
          </a:xfrm>
          <a:prstGeom prst="rect">
            <a:avLst/>
          </a:prstGeom>
        </p:spPr>
      </p:pic>
      <p:sp>
        <p:nvSpPr>
          <p:cNvPr id="375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解题思路</a:t>
            </a:r>
            <a:endParaRPr lang="en-US" sz="1600" dirty="false"/>
          </a:p>
        </p:txBody>
      </p:sp>
      <p:pic>
        <p:nvPicPr>
          <p:cNvPr id="376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377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378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79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80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81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82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83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84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85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86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87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88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389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390" name="Text 14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阐述解题时的思考路径，如何从问题出发找到解决方向。</a:t>
            </a:r>
            <a:endParaRPr lang="en-US" sz="1600" dirty="false"/>
          </a:p>
        </p:txBody>
      </p:sp>
      <p:sp>
        <p:nvSpPr>
          <p:cNvPr id="391" name="Text 15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思考过程</a:t>
            </a:r>
            <a:endParaRPr lang="en-US" sz="1600" dirty="false"/>
          </a:p>
        </p:txBody>
      </p:sp>
      <p:sp>
        <p:nvSpPr>
          <p:cNvPr id="392" name="Text 16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说明解决问题的整体框架，展示解题的系统性。</a:t>
            </a:r>
            <a:endParaRPr lang="en-US" sz="1600" dirty="false"/>
          </a:p>
        </p:txBody>
      </p:sp>
      <p:sp>
        <p:nvSpPr>
          <p:cNvPr id="393" name="Text 17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框架搭建</a:t>
            </a:r>
            <a:endParaRPr lang="en-US" sz="1600" dirty="false"/>
          </a:p>
        </p:txBody>
      </p:sp>
      <p:pic>
        <p:nvPicPr>
          <p:cNvPr id="394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" y="1907540"/>
            <a:ext cx="3719830" cy="2069465"/>
          </a:xfrm>
          <a:prstGeom prst="rect">
            <a:avLst/>
          </a:prstGeom>
        </p:spPr>
      </p:pic>
      <p:pic>
        <p:nvPicPr>
          <p:cNvPr id="395" name="Image 3" descr="https://kimi-img.moonshot.cn/pub/slides/slides_tmpl/image/25-06-01-00:35:51-d0tivps75iks2gau4ta0.png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22225" y="3512185"/>
            <a:ext cx="429006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19">
    <p:bg>
      <p:bgPr>
        <a:solidFill>
          <a:srgbClr val="FFFFFF"/>
        </a:solidFill>
      </p:bgPr>
    </p:bg>
    <p:spTree>
      <p:nvGrpSpPr>
        <p:cNvPr id="3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8" name="Image 1" descr="https://kimi-img.moonshot.cn/pub/slides/slides_tmpl/image/25-06-01-00:35:49-d0tivpc75iks2gau4t9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9745"/>
            <a:ext cx="12192000" cy="5861050"/>
          </a:xfrm>
          <a:prstGeom prst="rect">
            <a:avLst/>
          </a:prstGeom>
        </p:spPr>
      </p:pic>
      <p:sp>
        <p:nvSpPr>
          <p:cNvPr id="399" name="Text 0"/>
          <p:cNvSpPr/>
          <p:nvPr/>
        </p:nvSpPr>
        <p:spPr>
          <a:xfrm>
            <a:off x="732155" y="7531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代码实现</a:t>
            </a:r>
            <a:endParaRPr lang="en-US" sz="1600" dirty="false"/>
          </a:p>
        </p:txBody>
      </p:sp>
      <p:sp>
        <p:nvSpPr>
          <p:cNvPr id="400" name="Text 1"/>
          <p:cNvSpPr/>
          <p:nvPr/>
        </p:nvSpPr>
        <p:spPr>
          <a:xfrm>
            <a:off x="67183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关键代码</a:t>
            </a:r>
            <a:endParaRPr lang="en-US" sz="1600" dirty="false"/>
          </a:p>
        </p:txBody>
      </p:sp>
      <p:sp>
        <p:nvSpPr>
          <p:cNvPr id="401" name="Text 2"/>
          <p:cNvSpPr/>
          <p:nvPr/>
        </p:nvSpPr>
        <p:spPr>
          <a:xfrm>
            <a:off x="1129348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讲解关键代码的编写逻辑，突出代码重点。</a:t>
            </a:r>
            <a:endParaRPr lang="en-US" sz="1600" dirty="false"/>
          </a:p>
        </p:txBody>
      </p:sp>
      <p:sp>
        <p:nvSpPr>
          <p:cNvPr id="402" name="Text 3"/>
          <p:cNvSpPr/>
          <p:nvPr/>
        </p:nvSpPr>
        <p:spPr>
          <a:xfrm>
            <a:off x="6539865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实现方法</a:t>
            </a:r>
            <a:endParaRPr lang="en-US" sz="1600" dirty="false"/>
          </a:p>
        </p:txBody>
      </p:sp>
      <p:sp>
        <p:nvSpPr>
          <p:cNvPr id="403" name="Text 4"/>
          <p:cNvSpPr/>
          <p:nvPr/>
        </p:nvSpPr>
        <p:spPr>
          <a:xfrm>
            <a:off x="6997383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介绍代码实现的具体方法，解释代码如何解决问题。</a:t>
            </a:r>
            <a:endParaRPr lang="en-US" sz="1600" dirty="false"/>
          </a:p>
        </p:txBody>
      </p:sp>
      <p:pic>
        <p:nvPicPr>
          <p:cNvPr id="404" name="Image 2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2615883" y="1976755"/>
            <a:ext cx="1348105" cy="1344930"/>
          </a:xfrm>
          <a:prstGeom prst="rect">
            <a:avLst/>
          </a:prstGeom>
        </p:spPr>
      </p:pic>
      <p:pic>
        <p:nvPicPr>
          <p:cNvPr id="405" name="Image 3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748" y="2197418"/>
            <a:ext cx="1244600" cy="1193800"/>
          </a:xfrm>
          <a:prstGeom prst="rect">
            <a:avLst/>
          </a:prstGeom>
        </p:spPr>
      </p:pic>
      <p:pic>
        <p:nvPicPr>
          <p:cNvPr id="406" name="Image 4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3609023" y="2885440"/>
            <a:ext cx="530225" cy="483235"/>
          </a:xfrm>
          <a:prstGeom prst="rect">
            <a:avLst/>
          </a:prstGeom>
        </p:spPr>
      </p:pic>
      <p:sp>
        <p:nvSpPr>
          <p:cNvPr id="407" name="Text 5"/>
          <p:cNvSpPr/>
          <p:nvPr/>
        </p:nvSpPr>
        <p:spPr>
          <a:xfrm>
            <a:off x="2913063" y="228981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false"/>
          </a:p>
        </p:txBody>
      </p:sp>
      <p:sp>
        <p:nvSpPr>
          <p:cNvPr id="408" name="Shape 6"/>
          <p:cNvSpPr/>
          <p:nvPr/>
        </p:nvSpPr>
        <p:spPr>
          <a:xfrm>
            <a:off x="6104891" y="2514139"/>
            <a:ext cx="0" cy="2578100"/>
          </a:xfrm>
          <a:prstGeom prst="line">
            <a:avLst/>
          </a:prstGeom>
          <a:noFill/>
          <a:ln w="19050">
            <a:gradFill flip="none" rotWithShape="tru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  <p:txBody>
          <a:bodyPr/>
          <a:p/>
        </p:txBody>
      </p:sp>
      <p:pic>
        <p:nvPicPr>
          <p:cNvPr id="409" name="Image 5" descr="https://kimi-img.moonshot.cn/pub/slides/slides_tmpl/image/25-06-01-00:35:51-d0tivps75iks2gau4ta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8483600" y="1976755"/>
            <a:ext cx="1348105" cy="1344930"/>
          </a:xfrm>
          <a:prstGeom prst="rect">
            <a:avLst/>
          </a:prstGeom>
        </p:spPr>
      </p:pic>
      <p:pic>
        <p:nvPicPr>
          <p:cNvPr id="410" name="Image 6" descr="https://kimi-img.moonshot.cn/pub/slides/slides_tmpl/image/25-06-01-00:35:51-d0tivps75iks2gau4tb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0" y="2188143"/>
            <a:ext cx="1244600" cy="1193800"/>
          </a:xfrm>
          <a:prstGeom prst="rect">
            <a:avLst/>
          </a:prstGeom>
        </p:spPr>
      </p:pic>
      <p:pic>
        <p:nvPicPr>
          <p:cNvPr id="411" name="Image 7" descr="https://kimi-img.moonshot.cn/pub/slides/slides_tmpl/image/25-06-01-00:35:03-d0tivds75iks2gau4t00.png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700000">
            <a:off x="9476740" y="2885440"/>
            <a:ext cx="530225" cy="483235"/>
          </a:xfrm>
          <a:prstGeom prst="rect">
            <a:avLst/>
          </a:prstGeom>
        </p:spPr>
      </p:pic>
      <p:sp>
        <p:nvSpPr>
          <p:cNvPr id="412" name="Text 7"/>
          <p:cNvSpPr/>
          <p:nvPr/>
        </p:nvSpPr>
        <p:spPr>
          <a:xfrm>
            <a:off x="8693150" y="2289810"/>
            <a:ext cx="928370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fals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4">
    <p:bg>
      <p:bgPr>
        <a:solidFill>
          <a:srgbClr val="FFFFFF"/>
        </a:solidFill>
      </p:bgPr>
    </p:bg>
    <p:spTree>
      <p:nvGrpSpPr>
        <p:cNvPr id="4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5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16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417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418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419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false"/>
          </a:p>
        </p:txBody>
      </p:sp>
      <p:sp>
        <p:nvSpPr>
          <p:cNvPr id="420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开场介绍</a:t>
            </a:r>
            <a:endParaRPr lang="en-US" sz="1600" dirty="false"/>
          </a:p>
        </p:txBody>
      </p:sp>
      <p:sp>
        <p:nvSpPr>
          <p:cNvPr id="421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422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23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24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25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26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27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28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29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30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31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32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33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0">
    <p:bg>
      <p:bgPr>
        <a:solidFill>
          <a:srgbClr val="FFFFFF"/>
        </a:solidFill>
      </p:bgPr>
    </p:bg>
    <p:spTree>
      <p:nvGrpSpPr>
        <p:cNvPr id="4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36" name="Image 1" descr="https://kimi-img.moonshot.cn/pub/slides/slides_tmpl/image/25-06-01-00:36:09-d0tivuc75iks2gau4tcg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35" y="2811780"/>
            <a:ext cx="12191365" cy="4515485"/>
          </a:xfrm>
          <a:prstGeom prst="rect">
            <a:avLst/>
          </a:prstGeom>
        </p:spPr>
      </p:pic>
      <p:sp>
        <p:nvSpPr>
          <p:cNvPr id="437" name="Text 0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结果分析</a:t>
            </a:r>
            <a:endParaRPr lang="en-US" sz="1600" dirty="false"/>
          </a:p>
        </p:txBody>
      </p:sp>
      <p:pic>
        <p:nvPicPr>
          <p:cNvPr id="438" name="Image 2" descr="https://kimi-img.moonshot.cn/pub/slides/slides_tmpl/image/25-06-01-00:34:30-d0tiv5k75iks2gau4sr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1740000">
            <a:off x="9091295" y="1026795"/>
            <a:ext cx="805815" cy="847725"/>
          </a:xfrm>
          <a:prstGeom prst="rect">
            <a:avLst/>
          </a:prstGeom>
        </p:spPr>
      </p:pic>
      <p:pic>
        <p:nvPicPr>
          <p:cNvPr id="439" name="Image 3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052050" y="-999490"/>
            <a:ext cx="3007995" cy="3016250"/>
          </a:xfrm>
          <a:prstGeom prst="rect">
            <a:avLst/>
          </a:prstGeom>
        </p:spPr>
      </p:pic>
      <p:pic>
        <p:nvPicPr>
          <p:cNvPr id="440" name="Image 4" descr="https://kimi-img.moonshot.cn/pub/slides/slides_tmpl/image/25-06-01-00:34:30-d0tiv5k75iks2gau4srg.png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740000">
            <a:off x="3428365" y="5163185"/>
            <a:ext cx="425450" cy="447675"/>
          </a:xfrm>
          <a:prstGeom prst="rect">
            <a:avLst/>
          </a:prstGeom>
        </p:spPr>
      </p:pic>
      <p:pic>
        <p:nvPicPr>
          <p:cNvPr id="441" name="Image 5" descr="https://kimi-img.moonshot.cn/pub/slides/slides_tmpl/image/25-06-01-00:34:30-d0tiv5k75iks2gau4srg.png"/>
          <p:cNvPicPr>
            <a:picLocks noChangeAspect="true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740000">
            <a:off x="11146790" y="5626100"/>
            <a:ext cx="425450" cy="447675"/>
          </a:xfrm>
          <a:prstGeom prst="rect">
            <a:avLst/>
          </a:prstGeom>
        </p:spPr>
      </p:pic>
      <p:sp>
        <p:nvSpPr>
          <p:cNvPr id="442" name="Shape 1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0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true"/>
          </a:gradFill>
          <a:ln/>
        </p:spPr>
        <p:txBody>
          <a:bodyPr/>
          <a:p/>
        </p:txBody>
      </p:sp>
      <p:sp>
        <p:nvSpPr>
          <p:cNvPr id="443" name="Text 2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44" name="Text 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分析结果的合理性，结合数据或逻辑进行解释。</a:t>
            </a:r>
            <a:endParaRPr lang="en-US" sz="1600" dirty="false"/>
          </a:p>
        </p:txBody>
      </p:sp>
      <p:sp>
        <p:nvSpPr>
          <p:cNvPr id="445" name="Text 4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合理性说明</a:t>
            </a:r>
            <a:endParaRPr lang="en-US" sz="1600" dirty="false"/>
          </a:p>
        </p:txBody>
      </p:sp>
      <p:sp>
        <p:nvSpPr>
          <p:cNvPr id="446" name="Shape 5"/>
          <p:cNvSpPr/>
          <p:nvPr/>
        </p:nvSpPr>
        <p:spPr>
          <a:xfrm>
            <a:off x="7752080" y="2186305"/>
            <a:ext cx="3388995" cy="374142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9000"/>
                </a:srgbClr>
              </a:gs>
              <a:gs pos="26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true"/>
          </a:gradFill>
          <a:ln/>
        </p:spPr>
        <p:txBody>
          <a:bodyPr/>
          <a:p/>
        </p:txBody>
      </p:sp>
      <p:sp>
        <p:nvSpPr>
          <p:cNvPr id="447" name="Text 6"/>
          <p:cNvSpPr/>
          <p:nvPr/>
        </p:nvSpPr>
        <p:spPr>
          <a:xfrm>
            <a:off x="775208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48" name="Text 7"/>
          <p:cNvSpPr/>
          <p:nvPr/>
        </p:nvSpPr>
        <p:spPr>
          <a:xfrm>
            <a:off x="804291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说明结果的意义，强调对实际问题的价值。</a:t>
            </a:r>
            <a:endParaRPr lang="en-US" sz="1600" dirty="false"/>
          </a:p>
        </p:txBody>
      </p:sp>
      <p:sp>
        <p:nvSpPr>
          <p:cNvPr id="449" name="Text 8"/>
          <p:cNvSpPr/>
          <p:nvPr/>
        </p:nvSpPr>
        <p:spPr>
          <a:xfrm>
            <a:off x="804291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结果意义</a:t>
            </a:r>
            <a:endParaRPr lang="en-US" sz="1600" dirty="false"/>
          </a:p>
        </p:txBody>
      </p:sp>
      <p:pic>
        <p:nvPicPr>
          <p:cNvPr id="450" name="Image 6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176020" y="5157470"/>
            <a:ext cx="3007995" cy="3016250"/>
          </a:xfrm>
          <a:prstGeom prst="rect">
            <a:avLst/>
          </a:prstGeom>
        </p:spPr>
      </p:pic>
      <p:sp>
        <p:nvSpPr>
          <p:cNvPr id="451" name="Shape 9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0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2700000" scaled="true"/>
          </a:gradFill>
          <a:ln/>
        </p:spPr>
        <p:txBody>
          <a:bodyPr/>
          <a:p/>
        </p:txBody>
      </p:sp>
      <p:sp>
        <p:nvSpPr>
          <p:cNvPr id="452" name="Text 10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53" name="Text 11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展示解题结果，直观呈现答案。</a:t>
            </a:r>
            <a:endParaRPr lang="en-US" sz="1600" dirty="false"/>
          </a:p>
        </p:txBody>
      </p:sp>
      <p:sp>
        <p:nvSpPr>
          <p:cNvPr id="454" name="Text 12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结果呈现</a:t>
            </a:r>
            <a:endParaRPr lang="en-US" sz="1600" dirty="fals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1">
    <p:bg>
      <p:bgPr>
        <a:solidFill>
          <a:srgbClr val="FFFFFF"/>
        </a:solidFill>
      </p:bgPr>
    </p:bg>
    <p:spTree>
      <p:nvGrpSpPr>
        <p:cNvPr id="4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7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58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459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460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461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false"/>
          </a:p>
        </p:txBody>
      </p:sp>
      <p:sp>
        <p:nvSpPr>
          <p:cNvPr id="462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题目四讲解</a:t>
            </a:r>
            <a:endParaRPr lang="en-US" sz="1600" dirty="false"/>
          </a:p>
        </p:txBody>
      </p:sp>
      <p:sp>
        <p:nvSpPr>
          <p:cNvPr id="463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464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65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66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67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68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69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70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71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72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73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74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75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2">
    <p:bg>
      <p:bgPr>
        <a:solidFill>
          <a:srgbClr val="FFFFFF"/>
        </a:solidFill>
      </p:bgPr>
    </p:bg>
    <p:spTree>
      <p:nvGrpSpPr>
        <p:cNvPr id="4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8" name="Image 1" descr="https://kimi-img.moonshot.cn/pub/slides/slides_tmpl/image/25-06-01-00:35:13-d0tivgc75iks2gau4t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40" y="5133340"/>
            <a:ext cx="475615" cy="932815"/>
          </a:xfrm>
          <a:prstGeom prst="rect">
            <a:avLst/>
          </a:prstGeom>
        </p:spPr>
      </p:pic>
      <p:sp>
        <p:nvSpPr>
          <p:cNvPr id="479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题目描述</a:t>
            </a:r>
            <a:endParaRPr lang="en-US" sz="1600" dirty="false"/>
          </a:p>
        </p:txBody>
      </p:sp>
      <p:sp>
        <p:nvSpPr>
          <p:cNvPr id="480" name="Text 1"/>
          <p:cNvSpPr/>
          <p:nvPr/>
        </p:nvSpPr>
        <p:spPr>
          <a:xfrm>
            <a:off x="732155" y="26435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题目内容</a:t>
            </a:r>
            <a:endParaRPr lang="en-US" sz="1600" dirty="false"/>
          </a:p>
        </p:txBody>
      </p:sp>
      <p:sp>
        <p:nvSpPr>
          <p:cNvPr id="481" name="Text 2"/>
          <p:cNvSpPr/>
          <p:nvPr/>
        </p:nvSpPr>
        <p:spPr>
          <a:xfrm>
            <a:off x="732155" y="3028950"/>
            <a:ext cx="3596640" cy="296291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详细阐述第四道题的具体要求与目标，明确题目指向。</a:t>
            </a:r>
            <a:endParaRPr lang="en-US" sz="1600" dirty="false"/>
          </a:p>
        </p:txBody>
      </p:sp>
      <p:sp>
        <p:nvSpPr>
          <p:cNvPr id="482" name="Text 3"/>
          <p:cNvSpPr/>
          <p:nvPr/>
        </p:nvSpPr>
        <p:spPr>
          <a:xfrm>
            <a:off x="7999730" y="2643505"/>
            <a:ext cx="4997450" cy="34353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题目难点</a:t>
            </a:r>
            <a:endParaRPr lang="en-US" sz="1600" dirty="false"/>
          </a:p>
        </p:txBody>
      </p:sp>
      <p:sp>
        <p:nvSpPr>
          <p:cNvPr id="483" name="Text 4"/>
          <p:cNvSpPr/>
          <p:nvPr/>
        </p:nvSpPr>
        <p:spPr>
          <a:xfrm>
            <a:off x="7999730" y="3023870"/>
            <a:ext cx="3596640" cy="276542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分析题目中的关键难点，为解题思路做铺垫。</a:t>
            </a:r>
            <a:endParaRPr lang="en-US" sz="1600" dirty="false"/>
          </a:p>
        </p:txBody>
      </p:sp>
      <p:sp>
        <p:nvSpPr>
          <p:cNvPr id="484" name="Shape 5"/>
          <p:cNvSpPr/>
          <p:nvPr/>
        </p:nvSpPr>
        <p:spPr>
          <a:xfrm>
            <a:off x="4328795" y="4899025"/>
            <a:ext cx="3431540" cy="1268095"/>
          </a:xfrm>
          <a:prstGeom prst="trapezoid">
            <a:avLst>
              <a:gd name="adj" fmla="val 26039"/>
            </a:avLst>
          </a:prstGeom>
          <a:gradFill flip="none" rotWithShape="true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</a:gsLst>
            <a:lin ang="5400000" scaled="true"/>
          </a:gradFill>
          <a:ln/>
        </p:spPr>
        <p:txBody>
          <a:bodyPr/>
          <a:p/>
        </p:txBody>
      </p:sp>
      <p:sp>
        <p:nvSpPr>
          <p:cNvPr id="485" name="Text 6"/>
          <p:cNvSpPr/>
          <p:nvPr/>
        </p:nvSpPr>
        <p:spPr>
          <a:xfrm>
            <a:off x="4328795" y="4899025"/>
            <a:ext cx="3431540" cy="1268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486" name="Image 2" descr="https://kimi-img.moonshot.cn/pub/slides/slides_tmpl/image/25-06-01-00:35:22-d0tivik75iks2gau4t5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0" y="2643505"/>
            <a:ext cx="2904490" cy="3145790"/>
          </a:xfrm>
          <a:prstGeom prst="rect">
            <a:avLst/>
          </a:prstGeom>
        </p:spPr>
      </p:pic>
      <p:pic>
        <p:nvPicPr>
          <p:cNvPr id="487" name="Image 3" descr="https://kimi-img.moonshot.cn/pub/slides/slides_tmpl/image/25-06-01-00:35:21-d0tivic75iks2gau4t4g.png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flipH="true" flipV="true">
            <a:off x="6543040" y="2043430"/>
            <a:ext cx="1456690" cy="1456690"/>
          </a:xfrm>
          <a:prstGeom prst="rect">
            <a:avLst/>
          </a:prstGeom>
        </p:spPr>
      </p:pic>
      <p:pic>
        <p:nvPicPr>
          <p:cNvPr id="488" name="Image 4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4328795" y="5132070"/>
            <a:ext cx="461645" cy="462915"/>
          </a:xfrm>
          <a:prstGeom prst="rect">
            <a:avLst/>
          </a:prstGeom>
        </p:spPr>
      </p:pic>
      <p:pic>
        <p:nvPicPr>
          <p:cNvPr id="489" name="Image 5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490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491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92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93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94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95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96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97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498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499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00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01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02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3">
    <p:bg>
      <p:bgPr>
        <a:solidFill>
          <a:srgbClr val="FFFFFF"/>
        </a:solidFill>
      </p:bgPr>
    </p:bg>
    <p:spTree>
      <p:nvGrpSpPr>
        <p:cNvPr id="5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5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解题思路</a:t>
            </a:r>
            <a:endParaRPr lang="en-US" sz="1600" dirty="false"/>
          </a:p>
        </p:txBody>
      </p:sp>
      <p:pic>
        <p:nvPicPr>
          <p:cNvPr id="506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07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508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09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0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11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2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13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4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15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6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17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18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19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20" name="Text 14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阐述解题时的思考路径，如何从问题出发找到解决方向。</a:t>
            </a:r>
            <a:endParaRPr lang="en-US" sz="1600" dirty="false"/>
          </a:p>
        </p:txBody>
      </p:sp>
      <p:sp>
        <p:nvSpPr>
          <p:cNvPr id="521" name="Text 15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思考过程</a:t>
            </a:r>
            <a:endParaRPr lang="en-US" sz="1600" dirty="false"/>
          </a:p>
        </p:txBody>
      </p:sp>
      <p:sp>
        <p:nvSpPr>
          <p:cNvPr id="522" name="Text 16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说明解决问题的整体框架，展示解题的系统性。</a:t>
            </a:r>
            <a:endParaRPr lang="en-US" sz="1600" dirty="false"/>
          </a:p>
        </p:txBody>
      </p:sp>
      <p:sp>
        <p:nvSpPr>
          <p:cNvPr id="523" name="Text 17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框架搭建</a:t>
            </a:r>
            <a:endParaRPr lang="en-US" sz="1600" dirty="false"/>
          </a:p>
        </p:txBody>
      </p:sp>
      <p:pic>
        <p:nvPicPr>
          <p:cNvPr id="524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" y="1907540"/>
            <a:ext cx="3719830" cy="2069465"/>
          </a:xfrm>
          <a:prstGeom prst="rect">
            <a:avLst/>
          </a:prstGeom>
        </p:spPr>
      </p:pic>
      <p:pic>
        <p:nvPicPr>
          <p:cNvPr id="525" name="Image 3" descr="https://kimi-img.moonshot.cn/pub/slides/slides_tmpl/image/25-06-01-00:35:51-d0tivps75iks2gau4ta0.png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22225" y="3512185"/>
            <a:ext cx="4290060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4">
    <p:bg>
      <p:bgPr>
        <a:solidFill>
          <a:srgbClr val="FFFFFF"/>
        </a:solidFill>
      </p:bgPr>
    </p:bg>
    <p:spTree>
      <p:nvGrpSpPr>
        <p:cNvPr id="5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28" name="Image 1" descr="https://kimi-img.moonshot.cn/pub/slides/slides_tmpl/image/25-06-01-00:35:13-d0tivgc75iks2gau4t3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540" y="5133340"/>
            <a:ext cx="475615" cy="932815"/>
          </a:xfrm>
          <a:prstGeom prst="rect">
            <a:avLst/>
          </a:prstGeom>
        </p:spPr>
      </p:pic>
      <p:sp>
        <p:nvSpPr>
          <p:cNvPr id="529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代码实现</a:t>
            </a:r>
            <a:endParaRPr lang="en-US" sz="1600" dirty="false"/>
          </a:p>
        </p:txBody>
      </p:sp>
      <p:sp>
        <p:nvSpPr>
          <p:cNvPr id="530" name="Text 1"/>
          <p:cNvSpPr/>
          <p:nvPr/>
        </p:nvSpPr>
        <p:spPr>
          <a:xfrm>
            <a:off x="732155" y="26435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关键代码</a:t>
            </a:r>
            <a:endParaRPr lang="en-US" sz="1600" dirty="false"/>
          </a:p>
        </p:txBody>
      </p:sp>
      <p:sp>
        <p:nvSpPr>
          <p:cNvPr id="531" name="Text 2"/>
          <p:cNvSpPr/>
          <p:nvPr/>
        </p:nvSpPr>
        <p:spPr>
          <a:xfrm>
            <a:off x="732155" y="3028950"/>
            <a:ext cx="3596640" cy="296291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讲解关键代码的编写逻辑，突出代码重点。</a:t>
            </a:r>
            <a:endParaRPr lang="en-US" sz="1600" dirty="false"/>
          </a:p>
        </p:txBody>
      </p:sp>
      <p:sp>
        <p:nvSpPr>
          <p:cNvPr id="532" name="Text 3"/>
          <p:cNvSpPr/>
          <p:nvPr/>
        </p:nvSpPr>
        <p:spPr>
          <a:xfrm>
            <a:off x="7999730" y="2643505"/>
            <a:ext cx="4997450" cy="34353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实现方法</a:t>
            </a:r>
            <a:endParaRPr lang="en-US" sz="1600" dirty="false"/>
          </a:p>
        </p:txBody>
      </p:sp>
      <p:sp>
        <p:nvSpPr>
          <p:cNvPr id="533" name="Text 4"/>
          <p:cNvSpPr/>
          <p:nvPr/>
        </p:nvSpPr>
        <p:spPr>
          <a:xfrm>
            <a:off x="7999730" y="3023870"/>
            <a:ext cx="3596640" cy="276542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介绍代码实现的具体方法，解释代码如何解决问题。</a:t>
            </a:r>
            <a:endParaRPr lang="en-US" sz="1600" dirty="false"/>
          </a:p>
        </p:txBody>
      </p:sp>
      <p:sp>
        <p:nvSpPr>
          <p:cNvPr id="534" name="Shape 5"/>
          <p:cNvSpPr/>
          <p:nvPr/>
        </p:nvSpPr>
        <p:spPr>
          <a:xfrm>
            <a:off x="4328795" y="4899025"/>
            <a:ext cx="3431540" cy="1268095"/>
          </a:xfrm>
          <a:prstGeom prst="trapezoid">
            <a:avLst>
              <a:gd name="adj" fmla="val 26039"/>
            </a:avLst>
          </a:prstGeom>
          <a:gradFill flip="none" rotWithShape="true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</a:gsLst>
            <a:lin ang="5400000" scaled="true"/>
          </a:gradFill>
          <a:ln/>
        </p:spPr>
        <p:txBody>
          <a:bodyPr/>
          <a:p/>
        </p:txBody>
      </p:sp>
      <p:sp>
        <p:nvSpPr>
          <p:cNvPr id="535" name="Text 6"/>
          <p:cNvSpPr/>
          <p:nvPr/>
        </p:nvSpPr>
        <p:spPr>
          <a:xfrm>
            <a:off x="4328795" y="4899025"/>
            <a:ext cx="3431540" cy="126809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536" name="Image 2" descr="https://kimi-img.moonshot.cn/pub/slides/slides_tmpl/image/25-06-01-00:35:22-d0tivik75iks2gau4t5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80" y="2643505"/>
            <a:ext cx="2904490" cy="3145790"/>
          </a:xfrm>
          <a:prstGeom prst="rect">
            <a:avLst/>
          </a:prstGeom>
        </p:spPr>
      </p:pic>
      <p:pic>
        <p:nvPicPr>
          <p:cNvPr id="537" name="Image 3" descr="https://kimi-img.moonshot.cn/pub/slides/slides_tmpl/image/25-06-01-00:35:21-d0tivic75iks2gau4t4g.png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flipH="true" flipV="true">
            <a:off x="6543040" y="2043430"/>
            <a:ext cx="1456690" cy="1456690"/>
          </a:xfrm>
          <a:prstGeom prst="rect">
            <a:avLst/>
          </a:prstGeom>
        </p:spPr>
      </p:pic>
      <p:pic>
        <p:nvPicPr>
          <p:cNvPr id="538" name="Image 4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4328795" y="5132070"/>
            <a:ext cx="461645" cy="462915"/>
          </a:xfrm>
          <a:prstGeom prst="rect">
            <a:avLst/>
          </a:prstGeom>
        </p:spPr>
      </p:pic>
      <p:pic>
        <p:nvPicPr>
          <p:cNvPr id="539" name="Image 5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40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541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42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43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44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45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46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47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48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49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50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51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52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5">
    <p:bg>
      <p:bgPr>
        <a:solidFill>
          <a:srgbClr val="FFFFFF"/>
        </a:solidFill>
      </p:bgPr>
    </p:bg>
    <p:spTree>
      <p:nvGrpSpPr>
        <p:cNvPr id="5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5" name="Text 0"/>
          <p:cNvSpPr/>
          <p:nvPr/>
        </p:nvSpPr>
        <p:spPr>
          <a:xfrm>
            <a:off x="3521075" y="213614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展示解题结果，直观呈现答案。</a:t>
            </a:r>
            <a:endParaRPr lang="en-US" sz="1600" dirty="false"/>
          </a:p>
        </p:txBody>
      </p:sp>
      <p:sp>
        <p:nvSpPr>
          <p:cNvPr id="556" name="Text 1"/>
          <p:cNvSpPr/>
          <p:nvPr/>
        </p:nvSpPr>
        <p:spPr>
          <a:xfrm>
            <a:off x="3521075" y="1721485"/>
            <a:ext cx="6654165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结果呈现</a:t>
            </a:r>
            <a:endParaRPr lang="en-US" sz="1600" dirty="false"/>
          </a:p>
        </p:txBody>
      </p:sp>
      <p:sp>
        <p:nvSpPr>
          <p:cNvPr id="557" name="Text 2"/>
          <p:cNvSpPr/>
          <p:nvPr/>
        </p:nvSpPr>
        <p:spPr>
          <a:xfrm>
            <a:off x="2105025" y="3746500"/>
            <a:ext cx="7795260" cy="14763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分析结果的合理性，结合数据或逻辑进行解释。</a:t>
            </a:r>
            <a:endParaRPr lang="en-US" sz="1600" dirty="false"/>
          </a:p>
        </p:txBody>
      </p:sp>
      <p:sp>
        <p:nvSpPr>
          <p:cNvPr id="558" name="Text 3"/>
          <p:cNvSpPr/>
          <p:nvPr/>
        </p:nvSpPr>
        <p:spPr>
          <a:xfrm>
            <a:off x="2105025" y="333184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合理性说明</a:t>
            </a:r>
            <a:endParaRPr lang="en-US" sz="1600" dirty="false"/>
          </a:p>
        </p:txBody>
      </p:sp>
      <p:sp>
        <p:nvSpPr>
          <p:cNvPr id="559" name="Text 4"/>
          <p:cNvSpPr/>
          <p:nvPr/>
        </p:nvSpPr>
        <p:spPr>
          <a:xfrm>
            <a:off x="3408045" y="5356860"/>
            <a:ext cx="7794625" cy="14763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说明结果的意义，强调对实际问题的价值。</a:t>
            </a:r>
            <a:endParaRPr lang="en-US" sz="1600" dirty="false"/>
          </a:p>
        </p:txBody>
      </p:sp>
      <p:sp>
        <p:nvSpPr>
          <p:cNvPr id="560" name="Text 5"/>
          <p:cNvSpPr/>
          <p:nvPr/>
        </p:nvSpPr>
        <p:spPr>
          <a:xfrm>
            <a:off x="3408045" y="4942205"/>
            <a:ext cx="3825240" cy="78676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结果意义</a:t>
            </a:r>
            <a:endParaRPr lang="en-US" sz="1600" dirty="false"/>
          </a:p>
        </p:txBody>
      </p:sp>
      <p:sp>
        <p:nvSpPr>
          <p:cNvPr id="561" name="Text 6"/>
          <p:cNvSpPr/>
          <p:nvPr/>
        </p:nvSpPr>
        <p:spPr>
          <a:xfrm>
            <a:off x="54102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结果分析</a:t>
            </a:r>
            <a:endParaRPr lang="en-US" sz="1600" dirty="false"/>
          </a:p>
        </p:txBody>
      </p:sp>
      <p:pic>
        <p:nvPicPr>
          <p:cNvPr id="562" name="Image 1" descr="https://kimi-img.moonshot.cn/pub/slides/slides_tmpl/image/25-06-01-00:36:12-d0tivv475iks2gau4td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151255" y="-1030605"/>
            <a:ext cx="3615055" cy="8472805"/>
          </a:xfrm>
          <a:prstGeom prst="rect">
            <a:avLst/>
          </a:prstGeom>
        </p:spPr>
      </p:pic>
      <p:pic>
        <p:nvPicPr>
          <p:cNvPr id="563" name="Image 2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642110"/>
            <a:ext cx="688340" cy="691515"/>
          </a:xfrm>
          <a:prstGeom prst="rect">
            <a:avLst/>
          </a:prstGeom>
        </p:spPr>
      </p:pic>
      <p:pic>
        <p:nvPicPr>
          <p:cNvPr id="564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" y="3331845"/>
            <a:ext cx="688340" cy="691515"/>
          </a:xfrm>
          <a:prstGeom prst="rect">
            <a:avLst/>
          </a:prstGeom>
        </p:spPr>
      </p:pic>
      <p:pic>
        <p:nvPicPr>
          <p:cNvPr id="565" name="Image 4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" y="5222875"/>
            <a:ext cx="688340" cy="691515"/>
          </a:xfrm>
          <a:prstGeom prst="rect">
            <a:avLst/>
          </a:prstGeom>
        </p:spPr>
      </p:pic>
      <p:sp>
        <p:nvSpPr>
          <p:cNvPr id="566" name="Text 7"/>
          <p:cNvSpPr/>
          <p:nvPr/>
        </p:nvSpPr>
        <p:spPr>
          <a:xfrm>
            <a:off x="1463040" y="173228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false"/>
          </a:p>
        </p:txBody>
      </p:sp>
      <p:sp>
        <p:nvSpPr>
          <p:cNvPr id="567" name="Text 8"/>
          <p:cNvSpPr/>
          <p:nvPr/>
        </p:nvSpPr>
        <p:spPr>
          <a:xfrm>
            <a:off x="854710" y="34290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false"/>
          </a:p>
        </p:txBody>
      </p:sp>
      <p:sp>
        <p:nvSpPr>
          <p:cNvPr id="568" name="Text 9"/>
          <p:cNvSpPr/>
          <p:nvPr/>
        </p:nvSpPr>
        <p:spPr>
          <a:xfrm>
            <a:off x="1543685" y="532574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fals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6">
    <p:bg>
      <p:bgPr>
        <a:solidFill>
          <a:srgbClr val="FFFFFF"/>
        </a:solidFill>
      </p:bgPr>
    </p:bg>
    <p:spTree>
      <p:nvGrpSpPr>
        <p:cNvPr id="5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71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572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73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574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75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false"/>
          </a:p>
        </p:txBody>
      </p:sp>
      <p:sp>
        <p:nvSpPr>
          <p:cNvPr id="576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false"/>
          </a:p>
        </p:txBody>
      </p:sp>
      <p:sp>
        <p:nvSpPr>
          <p:cNvPr id="577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578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79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80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1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82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3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84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5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86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7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588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589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7">
    <p:bg>
      <p:bgPr>
        <a:solidFill>
          <a:srgbClr val="FFFFFF"/>
        </a:solidFill>
      </p:bgPr>
    </p:bg>
    <p:spTree>
      <p:nvGrpSpPr>
        <p:cNvPr id="5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92" name="Text 0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分享完成作业后的收获，包括知识与技能提升。</a:t>
            </a:r>
            <a:endParaRPr lang="en-US" sz="1600" dirty="false"/>
          </a:p>
        </p:txBody>
      </p:sp>
      <p:sp>
        <p:nvSpPr>
          <p:cNvPr id="593" name="Text 1"/>
          <p:cNvSpPr/>
          <p:nvPr/>
        </p:nvSpPr>
        <p:spPr>
          <a:xfrm>
            <a:off x="1127760" y="264541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完成收获</a:t>
            </a:r>
            <a:endParaRPr lang="en-US" sz="1600" dirty="false"/>
          </a:p>
        </p:txBody>
      </p:sp>
      <p:sp>
        <p:nvSpPr>
          <p:cNvPr id="594" name="Text 2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讲述作业过程中遇到的问题及解决方法，体现解决问题能力。</a:t>
            </a:r>
            <a:endParaRPr lang="en-US" sz="1600" dirty="false"/>
          </a:p>
        </p:txBody>
      </p:sp>
      <p:sp>
        <p:nvSpPr>
          <p:cNvPr id="595" name="Text 3"/>
          <p:cNvSpPr/>
          <p:nvPr/>
        </p:nvSpPr>
        <p:spPr>
          <a:xfrm>
            <a:off x="4728210" y="20859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遇到问题及解决方法</a:t>
            </a:r>
            <a:endParaRPr lang="en-US" sz="1600" dirty="false"/>
          </a:p>
        </p:txBody>
      </p:sp>
      <p:sp>
        <p:nvSpPr>
          <p:cNvPr id="596" name="Text 4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分析作业中的不足之处，展示自我反思能力。</a:t>
            </a:r>
            <a:endParaRPr lang="en-US" sz="1600" dirty="false"/>
          </a:p>
        </p:txBody>
      </p:sp>
      <p:sp>
        <p:nvSpPr>
          <p:cNvPr id="597" name="Text 5"/>
          <p:cNvSpPr/>
          <p:nvPr/>
        </p:nvSpPr>
        <p:spPr>
          <a:xfrm>
            <a:off x="8328025" y="277749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作业不足</a:t>
            </a:r>
            <a:endParaRPr lang="en-US" sz="1600" dirty="false"/>
          </a:p>
        </p:txBody>
      </p:sp>
      <p:sp>
        <p:nvSpPr>
          <p:cNvPr id="598" name="Text 6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</a:t>
            </a:r>
            <a:endParaRPr lang="en-US" sz="1600" dirty="false"/>
          </a:p>
        </p:txBody>
      </p:sp>
      <p:sp>
        <p:nvSpPr>
          <p:cNvPr id="599" name="Shape 7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600" name="Shape 8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p/>
        </p:txBody>
      </p:sp>
      <p:pic>
        <p:nvPicPr>
          <p:cNvPr id="601" name="Image 1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true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02" name="Image 2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true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603" name="Image 3" descr="https://kimi-img.moonshot.cn/pub/slides/slides_tmpl/image/25-06-01-00:36:13-d0tivvc75iks2gau4tdg.png"/>
          <p:cNvPicPr>
            <a:picLocks noChangeAspect="true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9055" y="5581650"/>
            <a:ext cx="12192000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8">
    <p:bg>
      <p:bgPr>
        <a:solidFill>
          <a:srgbClr val="FFFFFF"/>
        </a:solidFill>
      </p:bgPr>
    </p:bg>
    <p:spTree>
      <p:nvGrpSpPr>
        <p:cNvPr id="6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true">
            <a:off x="0" y="0"/>
            <a:ext cx="12192000" cy="6858000"/>
          </a:xfrm>
          <a:prstGeom prst="rect">
            <a:avLst/>
          </a:prstGeom>
        </p:spPr>
      </p:pic>
      <p:pic>
        <p:nvPicPr>
          <p:cNvPr id="606" name="Image 1" descr="https://kimi-img.moonshot.cn/pub/slides/slides_tmpl/image/25-06-01-00:35:21-d0tivic75iks2gau4t50.png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7" name="Image 2" descr="https://kimi-img.moonshot.cn/pub/slides/slides_tmpl/image/25-06-01-00:35:13-d0tivgc75iks2gau4t4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7235"/>
            <a:ext cx="12192000" cy="3252470"/>
          </a:xfrm>
          <a:prstGeom prst="rect">
            <a:avLst/>
          </a:prstGeom>
        </p:spPr>
      </p:pic>
      <p:sp>
        <p:nvSpPr>
          <p:cNvPr id="608" name="Text 0"/>
          <p:cNvSpPr/>
          <p:nvPr/>
        </p:nvSpPr>
        <p:spPr>
          <a:xfrm>
            <a:off x="913765" y="3710940"/>
            <a:ext cx="8115300" cy="146939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阐述未来在Python与数据分析方面的学习计划，明确发展方向。</a:t>
            </a:r>
            <a:endParaRPr lang="en-US" sz="1600" dirty="false"/>
          </a:p>
        </p:txBody>
      </p:sp>
      <p:sp>
        <p:nvSpPr>
          <p:cNvPr id="609" name="Text 1"/>
          <p:cNvSpPr/>
          <p:nvPr/>
        </p:nvSpPr>
        <p:spPr>
          <a:xfrm>
            <a:off x="913765" y="3249295"/>
            <a:ext cx="8115300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学习计划</a:t>
            </a:r>
            <a:endParaRPr lang="en-US" sz="1600" dirty="false"/>
          </a:p>
        </p:txBody>
      </p:sp>
      <p:sp>
        <p:nvSpPr>
          <p:cNvPr id="610" name="Text 2"/>
          <p:cNvSpPr/>
          <p:nvPr/>
        </p:nvSpPr>
        <p:spPr>
          <a:xfrm>
            <a:off x="913765" y="219519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展望</a:t>
            </a:r>
            <a:endParaRPr lang="en-US" sz="1600" dirty="false"/>
          </a:p>
        </p:txBody>
      </p:sp>
      <p:sp>
        <p:nvSpPr>
          <p:cNvPr id="611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12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13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14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15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16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17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18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19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20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21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22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623" name="Image 3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24" name="Shape 15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29">
    <p:bg>
      <p:bgPr>
        <a:solidFill>
          <a:srgbClr val="FFFFFF"/>
        </a:solidFill>
      </p:bgPr>
    </p:bg>
    <p:spTree>
      <p:nvGrpSpPr>
        <p:cNvPr id="6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7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628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629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30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631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false"/>
          </a:p>
        </p:txBody>
      </p:sp>
      <p:sp>
        <p:nvSpPr>
          <p:cNvPr id="632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false"/>
          </a:p>
        </p:txBody>
      </p:sp>
      <p:sp>
        <p:nvSpPr>
          <p:cNvPr id="633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634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35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36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37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38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39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40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41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42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43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44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45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5">
    <p:bg>
      <p:bgPr>
        <a:solidFill>
          <a:srgbClr val="FFFFFF"/>
        </a:solidFill>
      </p:bgPr>
    </p:bg>
    <p:spTree>
      <p:nvGrpSpPr>
        <p:cNvPr id="6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Image 0" descr="https://kimi-img.moonshot.cn/pub/slides/slides_tmpl/image/25-06-01-00:36:05-d0tivtc75iks2gau4tc0.png"/>
          <p:cNvPicPr>
            <a:picLocks noChangeAspect="true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240665" y="-157480"/>
            <a:ext cx="12669520" cy="7191375"/>
          </a:xfrm>
          <a:prstGeom prst="rect">
            <a:avLst/>
          </a:prstGeom>
        </p:spPr>
      </p:pic>
      <p:sp>
        <p:nvSpPr>
          <p:cNvPr id="648" name="Text 0"/>
          <p:cNvSpPr/>
          <p:nvPr/>
        </p:nvSpPr>
        <p:spPr>
          <a:xfrm>
            <a:off x="1016000" y="81280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个人与作业信息</a:t>
            </a:r>
            <a:endParaRPr lang="en-US" sz="1600" dirty="false"/>
          </a:p>
        </p:txBody>
      </p:sp>
      <p:sp>
        <p:nvSpPr>
          <p:cNvPr id="649" name="Text 1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介绍姓名、学号、课程名称、答辩日期，清晰展示个人身份及答辩背景。</a:t>
            </a:r>
            <a:endParaRPr lang="en-US" sz="1600" dirty="false"/>
          </a:p>
        </p:txBody>
      </p:sp>
      <p:sp>
        <p:nvSpPr>
          <p:cNvPr id="650" name="Text 2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基本信息</a:t>
            </a:r>
            <a:endParaRPr lang="en-US" sz="1600" dirty="false"/>
          </a:p>
        </p:txBody>
      </p:sp>
      <p:sp>
        <p:nvSpPr>
          <p:cNvPr id="651" name="Text 3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简述大作业整体情况，涵盖主要知识点与难度，让听众快速了解作业概况。</a:t>
            </a:r>
            <a:endParaRPr lang="en-US" sz="1600" dirty="false"/>
          </a:p>
        </p:txBody>
      </p:sp>
      <p:sp>
        <p:nvSpPr>
          <p:cNvPr id="652" name="Text 4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作业概述</a:t>
            </a:r>
            <a:endParaRPr lang="en-US" sz="1600" dirty="false"/>
          </a:p>
        </p:txBody>
      </p:sp>
      <p:pic>
        <p:nvPicPr>
          <p:cNvPr id="653" name="Image 1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sp>
        <p:nvSpPr>
          <p:cNvPr id="654" name="Text 5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false"/>
          </a:p>
        </p:txBody>
      </p:sp>
      <p:pic>
        <p:nvPicPr>
          <p:cNvPr id="655" name="Image 2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656" name="Text 6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false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false"/>
          </a:p>
        </p:txBody>
      </p:sp>
      <p:sp>
        <p:nvSpPr>
          <p:cNvPr id="657" name="Shape 7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flip="none" rotWithShape="tru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  <p:txBody>
          <a:bodyPr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30">
    <p:bg>
      <p:bgPr>
        <a:solidFill>
          <a:srgbClr val="FFFFFF"/>
        </a:solidFill>
      </p:bgPr>
    </p:bg>
    <p:spTree>
      <p:nvGrpSpPr>
        <p:cNvPr id="6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Image 0" descr="https://kimi-img.moonshot.cn/pub/slides/slides_tmpl/image/25-06-01-00:35:03-d0tivds75iks2gau4svg.png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true">
            <a:off x="0" y="0"/>
            <a:ext cx="12192000" cy="6858000"/>
          </a:xfrm>
          <a:prstGeom prst="rect">
            <a:avLst/>
          </a:prstGeom>
        </p:spPr>
      </p:pic>
      <p:sp>
        <p:nvSpPr>
          <p:cNvPr id="660" name="Text 0"/>
          <p:cNvSpPr/>
          <p:nvPr/>
        </p:nvSpPr>
        <p:spPr>
          <a:xfrm>
            <a:off x="4077335" y="3865245"/>
            <a:ext cx="6582410" cy="225361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false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感谢老师的指导和同学的帮助，表达感激之情。</a:t>
            </a:r>
            <a:endParaRPr lang="en-US" sz="1600" dirty="false"/>
          </a:p>
        </p:txBody>
      </p:sp>
      <p:sp>
        <p:nvSpPr>
          <p:cNvPr id="661" name="Text 1"/>
          <p:cNvSpPr/>
          <p:nvPr/>
        </p:nvSpPr>
        <p:spPr>
          <a:xfrm>
            <a:off x="4076700" y="340360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感谢对象</a:t>
            </a:r>
            <a:endParaRPr lang="en-US" sz="1600" dirty="false"/>
          </a:p>
        </p:txBody>
      </p:sp>
      <p:sp>
        <p:nvSpPr>
          <p:cNvPr id="662" name="Text 2"/>
          <p:cNvSpPr/>
          <p:nvPr/>
        </p:nvSpPr>
        <p:spPr>
          <a:xfrm>
            <a:off x="4076700" y="204914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</a:t>
            </a:r>
            <a:endParaRPr lang="en-US" sz="1600" dirty="false"/>
          </a:p>
        </p:txBody>
      </p:sp>
      <p:sp>
        <p:nvSpPr>
          <p:cNvPr id="663" name="Shape 3"/>
          <p:cNvSpPr/>
          <p:nvPr/>
        </p:nvSpPr>
        <p:spPr>
          <a:xfrm rot="19800000">
            <a:off x="751840" y="3292475"/>
            <a:ext cx="1946910" cy="1729740"/>
          </a:xfrm>
          <a:custGeom>
            <a:avLst/>
            <a:gdLst/>
            <a:ahLst/>
            <a:cxnLst/>
            <a:rect l="l" t="t" r="r" b="b"/>
            <a:pathLst>
              <a:path w="1946910" h="1729740">
                <a:moveTo>
                  <a:pt x="694401" y="1689640"/>
                </a:moveTo>
                <a:lnTo>
                  <a:pt x="1252510" y="1689640"/>
                </a:lnTo>
                <a:lnTo>
                  <a:pt x="1170474" y="1712169"/>
                </a:lnTo>
                <a:cubicBezTo>
                  <a:pt x="1106834" y="1723690"/>
                  <a:pt x="1040944" y="1729740"/>
                  <a:pt x="973455" y="1729740"/>
                </a:cubicBezTo>
                <a:cubicBezTo>
                  <a:pt x="905966" y="1729740"/>
                  <a:pt x="840076" y="1723690"/>
                  <a:pt x="776437" y="1712169"/>
                </a:cubicBezTo>
                <a:close/>
                <a:moveTo>
                  <a:pt x="419976" y="1576997"/>
                </a:moveTo>
                <a:lnTo>
                  <a:pt x="1526934" y="1576997"/>
                </a:lnTo>
                <a:lnTo>
                  <a:pt x="1520034" y="1582034"/>
                </a:lnTo>
                <a:lnTo>
                  <a:pt x="1447015" y="1617097"/>
                </a:lnTo>
                <a:lnTo>
                  <a:pt x="499895" y="1617097"/>
                </a:lnTo>
                <a:lnTo>
                  <a:pt x="426876" y="1582034"/>
                </a:lnTo>
                <a:close/>
                <a:moveTo>
                  <a:pt x="270939" y="1464354"/>
                </a:moveTo>
                <a:lnTo>
                  <a:pt x="1675972" y="1464354"/>
                </a:lnTo>
                <a:lnTo>
                  <a:pt x="1664715" y="1476426"/>
                </a:lnTo>
                <a:lnTo>
                  <a:pt x="1626315" y="1504455"/>
                </a:lnTo>
                <a:lnTo>
                  <a:pt x="320595" y="1504455"/>
                </a:lnTo>
                <a:lnTo>
                  <a:pt x="282196" y="1476426"/>
                </a:lnTo>
                <a:close/>
                <a:moveTo>
                  <a:pt x="165887" y="1351712"/>
                </a:moveTo>
                <a:lnTo>
                  <a:pt x="1781023" y="1351712"/>
                </a:lnTo>
                <a:lnTo>
                  <a:pt x="1743626" y="1391812"/>
                </a:lnTo>
                <a:lnTo>
                  <a:pt x="203285" y="1391812"/>
                </a:lnTo>
                <a:close/>
                <a:moveTo>
                  <a:pt x="95731" y="1239069"/>
                </a:moveTo>
                <a:lnTo>
                  <a:pt x="1851181" y="1239069"/>
                </a:lnTo>
                <a:lnTo>
                  <a:pt x="1826578" y="1279169"/>
                </a:lnTo>
                <a:lnTo>
                  <a:pt x="120333" y="1279169"/>
                </a:lnTo>
                <a:close/>
                <a:moveTo>
                  <a:pt x="46344" y="1126427"/>
                </a:moveTo>
                <a:lnTo>
                  <a:pt x="1900566" y="1126427"/>
                </a:lnTo>
                <a:lnTo>
                  <a:pt x="1886496" y="1166527"/>
                </a:lnTo>
                <a:lnTo>
                  <a:pt x="60414" y="1166527"/>
                </a:lnTo>
                <a:close/>
                <a:moveTo>
                  <a:pt x="12835" y="1013784"/>
                </a:moveTo>
                <a:lnTo>
                  <a:pt x="1934075" y="1013784"/>
                </a:lnTo>
                <a:lnTo>
                  <a:pt x="1931183" y="1039172"/>
                </a:lnTo>
                <a:lnTo>
                  <a:pt x="1926020" y="1053884"/>
                </a:lnTo>
                <a:lnTo>
                  <a:pt x="20890" y="1053884"/>
                </a:lnTo>
                <a:lnTo>
                  <a:pt x="15728" y="1039172"/>
                </a:lnTo>
                <a:close/>
                <a:moveTo>
                  <a:pt x="0" y="901141"/>
                </a:moveTo>
                <a:lnTo>
                  <a:pt x="1946910" y="901141"/>
                </a:lnTo>
                <a:lnTo>
                  <a:pt x="1942341" y="941241"/>
                </a:lnTo>
                <a:lnTo>
                  <a:pt x="4569" y="941241"/>
                </a:lnTo>
                <a:close/>
                <a:moveTo>
                  <a:pt x="4569" y="788499"/>
                </a:moveTo>
                <a:lnTo>
                  <a:pt x="1942341" y="788499"/>
                </a:lnTo>
                <a:lnTo>
                  <a:pt x="1946910" y="828599"/>
                </a:lnTo>
                <a:lnTo>
                  <a:pt x="0" y="828599"/>
                </a:lnTo>
                <a:close/>
                <a:moveTo>
                  <a:pt x="20890" y="675856"/>
                </a:moveTo>
                <a:lnTo>
                  <a:pt x="1926021" y="675856"/>
                </a:lnTo>
                <a:lnTo>
                  <a:pt x="1931183" y="690568"/>
                </a:lnTo>
                <a:lnTo>
                  <a:pt x="1934075" y="715956"/>
                </a:lnTo>
                <a:lnTo>
                  <a:pt x="12835" y="715956"/>
                </a:lnTo>
                <a:lnTo>
                  <a:pt x="15728" y="690568"/>
                </a:lnTo>
                <a:close/>
                <a:moveTo>
                  <a:pt x="60414" y="563213"/>
                </a:moveTo>
                <a:lnTo>
                  <a:pt x="1886497" y="563213"/>
                </a:lnTo>
                <a:lnTo>
                  <a:pt x="1900567" y="603313"/>
                </a:lnTo>
                <a:lnTo>
                  <a:pt x="46344" y="603313"/>
                </a:lnTo>
                <a:close/>
                <a:moveTo>
                  <a:pt x="120332" y="450571"/>
                </a:moveTo>
                <a:lnTo>
                  <a:pt x="1826578" y="450571"/>
                </a:lnTo>
                <a:lnTo>
                  <a:pt x="1851181" y="490671"/>
                </a:lnTo>
                <a:lnTo>
                  <a:pt x="95729" y="490671"/>
                </a:lnTo>
                <a:close/>
                <a:moveTo>
                  <a:pt x="203284" y="337928"/>
                </a:moveTo>
                <a:lnTo>
                  <a:pt x="1743627" y="337928"/>
                </a:lnTo>
                <a:lnTo>
                  <a:pt x="1781024" y="378028"/>
                </a:lnTo>
                <a:lnTo>
                  <a:pt x="165886" y="378028"/>
                </a:lnTo>
                <a:close/>
                <a:moveTo>
                  <a:pt x="320594" y="225285"/>
                </a:moveTo>
                <a:lnTo>
                  <a:pt x="1626317" y="225285"/>
                </a:lnTo>
                <a:lnTo>
                  <a:pt x="1664715" y="253314"/>
                </a:lnTo>
                <a:lnTo>
                  <a:pt x="1675972" y="265386"/>
                </a:lnTo>
                <a:lnTo>
                  <a:pt x="270938" y="265386"/>
                </a:lnTo>
                <a:lnTo>
                  <a:pt x="282196" y="253314"/>
                </a:lnTo>
                <a:close/>
                <a:moveTo>
                  <a:pt x="499893" y="112643"/>
                </a:moveTo>
                <a:lnTo>
                  <a:pt x="1447017" y="112643"/>
                </a:lnTo>
                <a:lnTo>
                  <a:pt x="1520034" y="147706"/>
                </a:lnTo>
                <a:lnTo>
                  <a:pt x="1526935" y="152743"/>
                </a:lnTo>
                <a:lnTo>
                  <a:pt x="419975" y="152743"/>
                </a:lnTo>
                <a:lnTo>
                  <a:pt x="426876" y="147706"/>
                </a:lnTo>
                <a:close/>
                <a:moveTo>
                  <a:pt x="973431" y="0"/>
                </a:moveTo>
                <a:lnTo>
                  <a:pt x="973480" y="0"/>
                </a:lnTo>
                <a:lnTo>
                  <a:pt x="1073409" y="4464"/>
                </a:lnTo>
                <a:cubicBezTo>
                  <a:pt x="1106272" y="7417"/>
                  <a:pt x="1138655" y="11810"/>
                  <a:pt x="1170474" y="17571"/>
                </a:cubicBezTo>
                <a:lnTo>
                  <a:pt x="1252514" y="40100"/>
                </a:lnTo>
                <a:lnTo>
                  <a:pt x="694398" y="40100"/>
                </a:lnTo>
                <a:lnTo>
                  <a:pt x="776437" y="17571"/>
                </a:lnTo>
                <a:cubicBezTo>
                  <a:pt x="808256" y="11810"/>
                  <a:pt x="840638" y="7417"/>
                  <a:pt x="873503" y="4464"/>
                </a:cubicBezTo>
                <a:close/>
              </a:path>
            </a:pathLst>
          </a:custGeom>
          <a:solidFill>
            <a:srgbClr val="00B0F0">
              <a:alpha val="30196"/>
            </a:srgbClr>
          </a:solidFill>
          <a:ln/>
        </p:spPr>
        <p:txBody>
          <a:bodyPr/>
          <a:p/>
        </p:txBody>
      </p:sp>
      <p:sp>
        <p:nvSpPr>
          <p:cNvPr id="664" name="Text 4"/>
          <p:cNvSpPr/>
          <p:nvPr/>
        </p:nvSpPr>
        <p:spPr>
          <a:xfrm rot="19800000">
            <a:off x="751840" y="3292475"/>
            <a:ext cx="1946910" cy="172974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65" name="Shape 5"/>
          <p:cNvSpPr/>
          <p:nvPr/>
        </p:nvSpPr>
        <p:spPr>
          <a:xfrm>
            <a:off x="1468755" y="-238125"/>
            <a:ext cx="15883890" cy="7847965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true">
              <a:gsLst>
                <a:gs pos="4500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</p:spPr>
        <p:txBody>
          <a:bodyPr/>
          <a:p/>
        </p:txBody>
      </p:sp>
      <p:sp>
        <p:nvSpPr>
          <p:cNvPr id="666" name="Text 6"/>
          <p:cNvSpPr/>
          <p:nvPr/>
        </p:nvSpPr>
        <p:spPr>
          <a:xfrm>
            <a:off x="1468755" y="-238125"/>
            <a:ext cx="15883890" cy="7847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667" name="Image 1" descr="https://kimi-img.moonshot.cn/pub/slides/slides_tmpl/image/25-06-01-00:35:05-d0tivec75iks2gau4t20.png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941195" y="1397635"/>
            <a:ext cx="1883410" cy="1883410"/>
          </a:xfrm>
          <a:prstGeom prst="rect">
            <a:avLst/>
          </a:prstGeom>
        </p:spPr>
      </p:pic>
      <p:pic>
        <p:nvPicPr>
          <p:cNvPr id="668" name="Image 2" descr="https://kimi-img.moonshot.cn/pub/slides/slides_tmpl/image/25-06-01-00:35:05-d0tivec75iks2gau4t1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2375535"/>
            <a:ext cx="2474595" cy="2458085"/>
          </a:xfrm>
          <a:prstGeom prst="rect">
            <a:avLst/>
          </a:prstGeom>
        </p:spPr>
      </p:pic>
      <p:pic>
        <p:nvPicPr>
          <p:cNvPr id="669" name="Image 3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526" y="4254512"/>
            <a:ext cx="504778" cy="506199"/>
          </a:xfrm>
          <a:prstGeom prst="rect">
            <a:avLst/>
          </a:prstGeom>
        </p:spPr>
      </p:pic>
      <p:sp>
        <p:nvSpPr>
          <p:cNvPr id="670" name="Shape 7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71" name="Text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72" name="Shape 9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73" name="Text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74" name="Shape 11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75" name="Text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76" name="Shape 13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77" name="Text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78" name="Shape 15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79" name="Text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80" name="Shape 17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681" name="Text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682" name="Image 4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true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683" name="Image 5" descr="https://kimi-img.moonshot.cn/pub/slides/slides_tmpl/image/25-06-01-00:34:28-d0tiv5475iks2gau4sp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true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684" name="Image 6" descr="https://kimi-img.moonshot.cn/pub/slides/slides_tmpl/image/25-06-01-00:35:04-d0tive475iks2gau4t10.png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121900" y="5080000"/>
            <a:ext cx="3007995" cy="3016250"/>
          </a:xfrm>
          <a:prstGeom prst="rect">
            <a:avLst/>
          </a:prstGeom>
        </p:spPr>
      </p:pic>
      <p:pic>
        <p:nvPicPr>
          <p:cNvPr id="685" name="Image 7" descr="https://kimi-img.moonshot.cn/pub/slides/slides_tmpl/image/25-06-01-00:35:09-d0tivfc75iks2gau4t30.png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763620" y="2525747"/>
            <a:ext cx="22606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31">
    <p:bg>
      <p:bgPr>
        <a:solidFill>
          <a:srgbClr val="FFFFFF"/>
        </a:solidFill>
      </p:bgPr>
    </p:bg>
    <p:spTree>
      <p:nvGrpSpPr>
        <p:cNvPr id="6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Image 0" descr="https://kimi-img.moonshot.cn/pub/slides/slides_tmpl/image/25-06-01-00:37:18-d0tj0fk75iks2gau4tj0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688" name="Shape 0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gradFill flip="none" rotWithShape="true">
            <a:gsLst>
              <a:gs pos="0">
                <a:srgbClr val="FFFFFF">
                  <a:alpha val="45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</a:gsLst>
            <a:lin ang="0" scaled="true"/>
          </a:gradFill>
          <a:ln/>
        </p:spPr>
        <p:txBody>
          <a:bodyPr/>
          <a:p/>
        </p:txBody>
      </p:sp>
      <p:sp>
        <p:nvSpPr>
          <p:cNvPr id="689" name="Text 1"/>
          <p:cNvSpPr/>
          <p:nvPr/>
        </p:nvSpPr>
        <p:spPr>
          <a:xfrm>
            <a:off x="419100" y="2726690"/>
            <a:ext cx="773557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90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p/>
        </p:txBody>
      </p:sp>
      <p:sp>
        <p:nvSpPr>
          <p:cNvPr id="691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92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p/>
        </p:txBody>
      </p:sp>
      <p:sp>
        <p:nvSpPr>
          <p:cNvPr id="693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694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p/>
        </p:txBody>
      </p:sp>
      <p:sp>
        <p:nvSpPr>
          <p:cNvPr id="695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696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697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/>
        </p:txBody>
      </p:sp>
      <p:sp>
        <p:nvSpPr>
          <p:cNvPr id="698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6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endParaRPr/>
          </a:p>
        </p:txBody>
      </p:sp>
      <p:sp>
        <p:nvSpPr>
          <p:cNvPr id="699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16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</a:t>
            </a:r>
            <a:endParaRPr/>
          </a:p>
        </p:txBody>
      </p:sp>
      <p:sp>
        <p:nvSpPr>
          <p:cNvPr id="700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701" name="Shape 12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/>
        </p:txBody>
      </p:sp>
      <p:sp>
        <p:nvSpPr>
          <p:cNvPr id="702" name="Text 13"/>
          <p:cNvSpPr/>
          <p:nvPr/>
        </p:nvSpPr>
        <p:spPr>
          <a:xfrm>
            <a:off x="626745" y="346329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5400" dirty="false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false"/>
          </a:p>
        </p:txBody>
      </p:sp>
      <p:sp>
        <p:nvSpPr>
          <p:cNvPr id="703" name="Shape 14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p/>
        </p:txBody>
      </p:sp>
      <p:sp>
        <p:nvSpPr>
          <p:cNvPr id="704" name="Text 15"/>
          <p:cNvSpPr/>
          <p:nvPr/>
        </p:nvSpPr>
        <p:spPr>
          <a:xfrm>
            <a:off x="626745" y="2541905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b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6">
    <p:bg>
      <p:bgPr>
        <a:solidFill>
          <a:srgbClr val="FFFFFF"/>
        </a:solidFill>
      </p:bgPr>
    </p:bg>
    <p:spTree>
      <p:nvGrpSpPr>
        <p:cNvPr id="7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7" name="Image 1" descr="https://kimi-img.moonshot.cn/pub/slides/slides_tmpl/image/25-06-01-00:34:29-d0tiv5c75iks2gau4sq0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708" name="Image 2" descr="https://kimi-img.moonshot.cn/pub/slides/slides_tmpl/image/25-06-01-00:34:29-d0tiv5c75iks2gau4sqg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709" name="Image 3" descr="https://kimi-img.moonshot.cn/pub/slides/slides_tmpl/image/25-06-01-00:34:29-d0tiv5c75iks2gau4sr0.png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710" name="Image 4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11" name="Text 0"/>
          <p:cNvSpPr/>
          <p:nvPr/>
        </p:nvSpPr>
        <p:spPr>
          <a:xfrm>
            <a:off x="8197052" y="2654618"/>
            <a:ext cx="1618942" cy="1431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dirty="false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false"/>
          </a:p>
        </p:txBody>
      </p:sp>
      <p:sp>
        <p:nvSpPr>
          <p:cNvPr id="712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4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题目一讲解</a:t>
            </a:r>
            <a:endParaRPr lang="en-US" sz="1600" dirty="false"/>
          </a:p>
        </p:txBody>
      </p:sp>
      <p:sp>
        <p:nvSpPr>
          <p:cNvPr id="713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714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15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16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17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18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19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20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21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22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23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24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25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7">
    <p:bg>
      <p:bgPr>
        <a:solidFill>
          <a:srgbClr val="FFFFFF"/>
        </a:solidFill>
      </p:bgPr>
    </p:bg>
    <p:spTree>
      <p:nvGrpSpPr>
        <p:cNvPr id="7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Image 0" descr="https://kimi-img.moonshot.cn/pub/slides/slides_tmpl/image/25-06-01-00:35:30-d0tivkk75iks2gau4t6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8" name="Image 1" descr="https://kimi-img.moonshot.cn/pub/slides/slides_tmpl/image/25-06-01-00:35:31-d0tivks75iks2gau4t70.png"/>
          <p:cNvPicPr>
            <a:picLocks noChangeAspect="true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0" flipH="false" flipV="false">
            <a:off x="459105" y="2241550"/>
            <a:ext cx="11100023" cy="4438383"/>
          </a:xfrm>
          <a:prstGeom prst="rect">
            <a:avLst/>
          </a:prstGeom>
        </p:spPr>
      </p:pic>
      <p:sp>
        <p:nvSpPr>
          <p:cNvPr id="729" name="Text 0"/>
          <p:cNvSpPr/>
          <p:nvPr/>
        </p:nvSpPr>
        <p:spPr>
          <a:xfrm>
            <a:off x="777875" y="64643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题目描述</a:t>
            </a:r>
            <a:endParaRPr lang="en-US" sz="1600" dirty="false"/>
          </a:p>
        </p:txBody>
      </p:sp>
      <p:sp>
        <p:nvSpPr>
          <p:cNvPr id="730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题目内容</a:t>
            </a:r>
            <a:endParaRPr lang="en-US" sz="1600" dirty="false"/>
          </a:p>
        </p:txBody>
      </p:sp>
      <p:sp>
        <p:nvSpPr>
          <p:cNvPr id="731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sz="1600" b="true">
                <a:latin typeface="宋体"/>
                <a:ea typeface="宋体"/>
              </a:rPr>
              <a:t>本项目基于2024年胡润百富榜数据，通过网络爬虫获取数据、数据清洗与分析、可视化呈现三个环节，探究中国富豪群体的财富分布、行业特征、人口统计学特征（年龄、性别、出生地等），揭示财富积累与行业发展、个人特征的关联规律</a:t>
            </a:r>
            <a:endParaRPr/>
          </a:p>
        </p:txBody>
      </p:sp>
      <p:sp>
        <p:nvSpPr>
          <p:cNvPr id="732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题目难点</a:t>
            </a:r>
            <a:endParaRPr lang="en-US" sz="1600" dirty="false"/>
          </a:p>
        </p:txBody>
      </p:sp>
      <p:sp>
        <p:nvSpPr>
          <p:cNvPr id="733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sz="14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难点在于数据格式多样（如出生地格式不一）、中文显示适配，及图表生成时数据类型与库要求的兼容，需反复调试处理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8">
    <p:bg>
      <p:bgPr>
        <a:solidFill>
          <a:srgbClr val="FFFFFF"/>
        </a:solidFill>
      </p:bgPr>
    </p:bg>
    <p:spTree>
      <p:nvGrpSpPr>
        <p:cNvPr id="7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36" name="Shape 0"/>
          <p:cNvSpPr/>
          <p:nvPr/>
        </p:nvSpPr>
        <p:spPr>
          <a:xfrm>
            <a:off x="880110" y="1675765"/>
            <a:ext cx="4953000" cy="4413250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FFFFFF">
                  <a:alpha val="85000"/>
                </a:srgbClr>
              </a:gs>
              <a:gs pos="56000">
                <a:srgbClr val="EAEEF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p/>
        </p:txBody>
      </p:sp>
      <p:sp>
        <p:nvSpPr>
          <p:cNvPr id="737" name="Text 1"/>
          <p:cNvSpPr/>
          <p:nvPr/>
        </p:nvSpPr>
        <p:spPr>
          <a:xfrm>
            <a:off x="88011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38" name="Text 3"/>
          <p:cNvSpPr/>
          <p:nvPr/>
        </p:nvSpPr>
        <p:spPr>
          <a:xfrm>
            <a:off x="6357620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39" name="Shape 4"/>
          <p:cNvSpPr/>
          <p:nvPr/>
        </p:nvSpPr>
        <p:spPr>
          <a:xfrm rot="0" flipH="false" flipV="false">
            <a:off x="844868" y="713314"/>
            <a:ext cx="4953000" cy="4300855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6000"/>
                </a:srgbClr>
              </a:gs>
              <a:gs pos="56000">
                <a:srgbClr val="EAEEF4">
                  <a:alpha val="0"/>
                </a:srgbClr>
              </a:gs>
            </a:gsLst>
            <a:lin ang="5400000" scaled="true"/>
          </a:gradFill>
          <a:ln/>
        </p:spPr>
        <p:txBody>
          <a:bodyPr/>
          <a:p>
            <a:pPr/>
            <a:endParaRPr lang="en-US"/>
          </a:p>
        </p:txBody>
      </p:sp>
      <p:sp>
        <p:nvSpPr>
          <p:cNvPr id="740" name="Text 5"/>
          <p:cNvSpPr/>
          <p:nvPr/>
        </p:nvSpPr>
        <p:spPr>
          <a:xfrm>
            <a:off x="87630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41" name="Shape 6"/>
          <p:cNvSpPr/>
          <p:nvPr/>
        </p:nvSpPr>
        <p:spPr>
          <a:xfrm rot="0" flipH="false" flipV="false">
            <a:off x="6353810" y="692198"/>
            <a:ext cx="4953000" cy="4657481"/>
          </a:xfrm>
          <a:prstGeom prst="roundRect">
            <a:avLst>
              <a:gd name="adj" fmla="val 7194"/>
            </a:avLst>
          </a:prstGeom>
          <a:gradFill flip="none" rotWithShape="true">
            <a:gsLst>
              <a:gs pos="0">
                <a:srgbClr val="2F5BEE">
                  <a:alpha val="16000"/>
                </a:srgbClr>
              </a:gs>
              <a:gs pos="46000">
                <a:srgbClr val="EAEEF4">
                  <a:alpha val="0"/>
                </a:srgbClr>
              </a:gs>
            </a:gsLst>
            <a:lin ang="5400000" scaled="true"/>
          </a:gradFill>
          <a:ln/>
        </p:spPr>
        <p:txBody>
          <a:bodyPr/>
          <a:p/>
        </p:txBody>
      </p:sp>
      <p:sp>
        <p:nvSpPr>
          <p:cNvPr id="742" name="Text 7"/>
          <p:cNvSpPr/>
          <p:nvPr/>
        </p:nvSpPr>
        <p:spPr>
          <a:xfrm>
            <a:off x="6353810" y="2032000"/>
            <a:ext cx="4953000" cy="4300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43" name="Text 8"/>
          <p:cNvSpPr/>
          <p:nvPr/>
        </p:nvSpPr>
        <p:spPr>
          <a:xfrm rot="0" flipH="false" flipV="false">
            <a:off x="876300" y="-88491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dirty="false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解题思路</a:t>
            </a:r>
            <a:endParaRPr lang="en-US" sz="1600" dirty="false"/>
          </a:p>
        </p:txBody>
      </p:sp>
      <p:sp>
        <p:nvSpPr>
          <p:cNvPr id="744" name="Text 9"/>
          <p:cNvSpPr/>
          <p:nvPr/>
        </p:nvSpPr>
        <p:spPr>
          <a:xfrm rot="0" flipH="false" flipV="false">
            <a:off x="880110" y="1973263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思考过程</a:t>
            </a:r>
            <a:endParaRPr lang="en-US" sz="1600" dirty="false"/>
          </a:p>
        </p:txBody>
      </p:sp>
      <p:sp>
        <p:nvSpPr>
          <p:cNvPr id="745" name="Text 10"/>
          <p:cNvSpPr/>
          <p:nvPr/>
        </p:nvSpPr>
        <p:spPr>
          <a:xfrm rot="0" flipH="false" flipV="false">
            <a:off x="1337628" y="2358708"/>
            <a:ext cx="4083050" cy="2400192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b="true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1</a:t>
            </a:r>
            <a:r>
              <a:rPr lang="en-US" sz="16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</a:t>
            </a:r>
            <a:r>
              <a:rPr lang="en-US" sz="11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明确分析目标：聚焦富豪的年龄、性别、出生地分布及年龄与财富的关联，通过可视化呈现规律。
</a:t>
            </a:r>
            <a:r>
              <a:rPr lang="en-US" sz="1600" b="true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2</a:t>
            </a:r>
            <a:r>
              <a:rPr lang="en-US" sz="11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. 数据预处理：解决数据格式混乱（如“先生”转 “男”）、缺失值、字段提取（出生地拆分为省份）等问题，确保数据可用。
</a:t>
            </a:r>
            <a:r>
              <a:rPr lang="en-US" sz="1600" b="true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3.</a:t>
            </a:r>
            <a:r>
              <a:rPr lang="en-US" sz="11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可视化设计：针对不同维度选择适配图表（年龄用直方图、性别用饼图等），兼顾直观性与信息完整性。
</a:t>
            </a:r>
            <a:r>
              <a:rPr lang="en-US" sz="1600" b="true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4.</a:t>
            </a:r>
            <a:r>
              <a:rPr lang="en-US" sz="1100">
                <a:solidFill>
                  <a:srgbClr val="262626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 技术适配：解决中文显示、数据类型兼容（如字符串转数值）、图表渲染报错等问题，保障程序稳定运行。</a:t>
            </a:r>
            <a:endParaRPr/>
          </a:p>
        </p:txBody>
      </p:sp>
      <p:pic>
        <p:nvPicPr>
          <p:cNvPr id="746" name="Image 1" descr="https://kimi-img.moonshot.cn/pub/slides/slides_tmpl/image/25-06-01-00:34:17-d0tiv2c75iks2gau4sn0.png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47" name="Shape 1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748" name="Text 12"/>
          <p:cNvSpPr/>
          <p:nvPr/>
        </p:nvSpPr>
        <p:spPr>
          <a:xfrm rot="0" flipH="false" flipV="false">
            <a:off x="6383973" y="203200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框架搭建</a:t>
            </a:r>
            <a:endParaRPr lang="en-US" sz="1600" dirty="false"/>
          </a:p>
        </p:txBody>
      </p:sp>
      <p:sp>
        <p:nvSpPr>
          <p:cNvPr id="749" name="Text 13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┌─────────────────┐  ┌─────────────────┐  ┌──────────────</a:t>
            </a:r>
            <a:endParaRPr/>
          </a:p>
        </p:txBody>
      </p:sp>
      <p:sp>
        <p:nvSpPr>
          <p:cNvPr id="750" name="Text 14"/>
          <p:cNvSpPr/>
          <p:nvPr/>
        </p:nvSpPr>
        <p:spPr>
          <a:xfrm>
            <a:off x="288226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4000">
              <a:solidFill>
                <a:srgbClr val="577FD2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751" name="Text 15"/>
          <p:cNvSpPr/>
          <p:nvPr/>
        </p:nvSpPr>
        <p:spPr>
          <a:xfrm>
            <a:off x="8416925" y="2546350"/>
            <a:ext cx="878205" cy="69215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ctr">
              <a:lnSpc>
                <a:spcPct val="100000"/>
              </a:lnSpc>
              <a:buNone/>
            </a:pPr>
            <a:endParaRPr lang="en-US" sz="4000">
              <a:solidFill>
                <a:srgbClr val="577FD2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752" name="Shape 1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53" name="Text 17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54" name="Shape 1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55" name="Text 19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56" name="Shape 2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57" name="Text 21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58" name="Shape 2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59" name="Text 23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60" name="Shape 2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61" name="Text 25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62" name="Shape 2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63" name="Text 27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pic>
        <p:nvPicPr>
          <p:cNvPr id="764" name="Image 2" descr="https://kimi-img.moonshot.cn/pub/slides/slides_tmpl/image/25-06-01-00:35:22-d0tivik75iks2gau4t6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8416925" y="692198"/>
            <a:ext cx="1207135" cy="2529840"/>
          </a:xfrm>
          <a:prstGeom prst="rect">
            <a:avLst/>
          </a:prstGeom>
        </p:spPr>
      </p:pic>
      <p:pic>
        <p:nvPicPr>
          <p:cNvPr id="765" name="Image 3" descr="https://kimi-img.moonshot.cn/pub/slides/slides_tmpl/image/25-06-01-00:35:22-d0tivik75iks2gau4t60.png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2788805" y="616340"/>
            <a:ext cx="1275664" cy="2716551"/>
          </a:xfrm>
          <a:prstGeom prst="rect">
            <a:avLst/>
          </a:prstGeom>
        </p:spPr>
      </p:pic>
      <p:sp>
        <p:nvSpPr>
          <p:cNvPr id="766" name=""/>
          <p:cNvSpPr txBox="true"/>
          <p:nvPr/>
        </p:nvSpPr>
        <p:spPr>
          <a:xfrm rot="0">
            <a:off x="3182162" y="1084828"/>
            <a:ext cx="488950" cy="457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none">
            <a:spAutoFit/>
          </a:bodyPr>
          <a:p>
            <a:pPr/>
            <a:r>
              <a:rPr lang="en-US" sz="2400" b="true">
                <a:solidFill>
                  <a:schemeClr val="accent1">
                    <a:alpha val="100000"/>
                  </a:schemeClr>
                </a:solidFill>
              </a:rPr>
              <a:t>01</a:t>
            </a:r>
            <a:endParaRPr/>
          </a:p>
        </p:txBody>
      </p:sp>
      <p:sp>
        <p:nvSpPr>
          <p:cNvPr id="767" name=""/>
          <p:cNvSpPr txBox="true"/>
          <p:nvPr/>
        </p:nvSpPr>
        <p:spPr>
          <a:xfrm rot="0" flipH="false" flipV="false">
            <a:off x="8748916" y="1129278"/>
            <a:ext cx="444500" cy="457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pPr/>
            <a:r>
              <a:rPr lang="en-US" sz="2400" b="true">
                <a:solidFill>
                  <a:schemeClr val="accent1">
                    <a:alpha val="100000"/>
                  </a:schemeClr>
                </a:solidFill>
              </a:rPr>
              <a:t>02</a:t>
            </a:r>
            <a:endParaRPr/>
          </a:p>
        </p:txBody>
      </p:sp>
      <p:pic>
        <p:nvPicPr>
          <p:cNvPr id="768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6353810" y="2546350"/>
            <a:ext cx="4812721" cy="254146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7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</p:spPr>
      </p:pic>
      <p:sp>
        <p:nvSpPr>
          <p:cNvPr id="771" name="Text 0"/>
          <p:cNvSpPr/>
          <p:nvPr/>
        </p:nvSpPr>
        <p:spPr>
          <a:xfrm rot="0" flipH="false" flipV="false">
            <a:off x="176358" y="640481"/>
            <a:ext cx="10655300" cy="7366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32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数据爬取</a:t>
            </a:r>
            <a:r>
              <a:rPr lang="en-US" sz="32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代码实现</a:t>
            </a:r>
            <a:endParaRPr/>
          </a:p>
        </p:txBody>
      </p:sp>
      <p:sp>
        <p:nvSpPr>
          <p:cNvPr id="772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>
            <a:pPr/>
            <a:endParaRPr/>
          </a:p>
        </p:txBody>
      </p:sp>
      <p:sp>
        <p:nvSpPr>
          <p:cNvPr id="773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74" name="Text 3"/>
          <p:cNvSpPr/>
          <p:nvPr/>
        </p:nvSpPr>
        <p:spPr>
          <a:xfrm>
            <a:off x="676149" y="5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75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76" name="Text 5"/>
          <p:cNvSpPr/>
          <p:nvPr/>
        </p:nvSpPr>
        <p:spPr>
          <a:xfrm>
            <a:off x="676149" y="6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77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78" name="Text 7"/>
          <p:cNvSpPr/>
          <p:nvPr/>
        </p:nvSpPr>
        <p:spPr>
          <a:xfrm>
            <a:off x="676149" y="7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79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80" name="Text 9"/>
          <p:cNvSpPr/>
          <p:nvPr/>
        </p:nvSpPr>
        <p:spPr>
          <a:xfrm>
            <a:off x="631399" y="62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81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82" name="Text 11"/>
          <p:cNvSpPr/>
          <p:nvPr/>
        </p:nvSpPr>
        <p:spPr>
          <a:xfrm>
            <a:off x="631399" y="63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83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>
            <a:pPr/>
            <a:endParaRPr/>
          </a:p>
        </p:txBody>
      </p:sp>
      <p:sp>
        <p:nvSpPr>
          <p:cNvPr id="784" name="Text 13"/>
          <p:cNvSpPr/>
          <p:nvPr/>
        </p:nvSpPr>
        <p:spPr>
          <a:xfrm>
            <a:off x="631399" y="64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85" name="Text 14"/>
          <p:cNvSpPr/>
          <p:nvPr/>
        </p:nvSpPr>
        <p:spPr>
          <a:xfrm rot="0" flipH="false" flipV="false">
            <a:off x="4057650" y="637455"/>
            <a:ext cx="7212965" cy="31947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/>
            <a:endParaRPr sz="1600" b="true">
              <a:solidFill>
                <a:srgbClr val="000000">
                  <a:alpha val="100000"/>
                </a:srgbClr>
              </a:solidFill>
              <a:latin typeface="宋体"/>
              <a:ea typeface="宋体"/>
            </a:endParaRPr>
          </a:p>
        </p:txBody>
      </p:sp>
      <p:sp>
        <p:nvSpPr>
          <p:cNvPr id="786" name="Text 15"/>
          <p:cNvSpPr/>
          <p:nvPr/>
        </p:nvSpPr>
        <p:spPr>
          <a:xfrm rot="0" flipH="false" flipV="false">
            <a:off x="4057650" y="-36099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关键代码</a:t>
            </a:r>
            <a:endParaRPr lang="en-US" sz="1600" dirty="false"/>
          </a:p>
        </p:txBody>
      </p:sp>
      <p:sp>
        <p:nvSpPr>
          <p:cNvPr id="787" name="Text 16"/>
          <p:cNvSpPr/>
          <p:nvPr/>
        </p:nvSpPr>
        <p:spPr>
          <a:xfrm rot="0" flipH="false" flipV="false">
            <a:off x="8712902" y="598250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just">
              <a:lnSpc>
                <a:spcPct val="150000"/>
              </a:lnSpc>
              <a:buNone/>
            </a:pPr>
            <a:endParaRPr lang="zh-CN" sz="1400">
              <a:solidFill>
                <a:srgbClr val="262626">
                  <a:alpha val="100000"/>
                </a:srgbClr>
              </a:solidFill>
              <a:latin typeface="MiSans"/>
              <a:ea typeface="MiSans"/>
              <a:cs typeface="MiSans"/>
            </a:endParaRPr>
          </a:p>
        </p:txBody>
      </p:sp>
      <p:sp>
        <p:nvSpPr>
          <p:cNvPr id="788" name="Text 17"/>
          <p:cNvSpPr/>
          <p:nvPr/>
        </p:nvSpPr>
        <p:spPr>
          <a:xfrm rot="0" flipH="false" flipV="false">
            <a:off x="9201105" y="-80328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实现方法</a:t>
            </a:r>
            <a:endParaRPr lang="en-US" sz="1600" dirty="false"/>
          </a:p>
        </p:txBody>
      </p:sp>
      <p:pic>
        <p:nvPicPr>
          <p:cNvPr id="789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-198241" y="892198"/>
            <a:ext cx="3719829" cy="2069464"/>
          </a:xfrm>
          <a:prstGeom prst="rect">
            <a:avLst/>
          </a:prstGeom>
        </p:spPr>
      </p:pic>
      <p:sp>
        <p:nvSpPr>
          <p:cNvPr id="790" name=""/>
          <p:cNvSpPr txBox="true"/>
          <p:nvPr/>
        </p:nvSpPr>
        <p:spPr>
          <a:xfrm rot="0" flipH="false" flipV="false">
            <a:off x="4302125" y="391106"/>
            <a:ext cx="3630240" cy="65532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import requests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import pandas as pd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import random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from time import sleep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from concurrent.futures import ThreadPoolExecutor, as_completed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def fetch_page(page_num, total_pages):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"""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爬取单页数据，包含个人信息与财富数据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"""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base_url = 'https://www.hurun.net/zh-CN/Rank/HsRankDetailsList'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params = {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'num': 'ODBYW2BI',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'offset': (page_num - 1) * 20,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'limit': 20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}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headers = {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'User-Agent': random.choice([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'Mozilla/5.0 (Windows NT 10.0; Win64; x64) Chrome/120.0.0.0',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'Mozilla/5.0 (Macintosh; Intel Mac OS X 10_15_7) Safari/605.1.15'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]),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'Referer': 'https://www.hurun.net/zh-CN/Rank/HsRankDetails?pagetype=rich'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}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try: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sleep(random.uniform(0.2, 0.5))  #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随机延迟防反爬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response = requests.get(base_url, params=params, headers=headers)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page_data = response.json()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rows = page_data.get('rows', [])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page_items = []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for item in rows: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#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提取核心字段（姓名、财富、行业、出生地等）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data = {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排名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item.get('hs_Rank_Rich_Ranking',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姓名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_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中文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item['hs_Character'][0].get('hs_Character_Fullname_Cn',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财富值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_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人民币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_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亿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item.get('hs_Rank_Rich_Wealth',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所在行业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_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中文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item.get('hs_Rank_Rich_Industry_Cn',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年龄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item['hs_Character'][0].get('hs_Character_Age',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性别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item['hs_Character'][0].get('hs_Character_Gender', ''),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出生地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_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中文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': item['hs_Character'][0].get('hs_Character_BirthPlace_Cn', '')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}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page_items.append(data)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return page_items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except Exception as e: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print(f"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第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{page_num}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页爬取失败：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{e}")</a:t>
            </a:r>
            <a:endParaRPr/>
          </a:p>
          <a:p>
            <a:pPr/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        </a:t>
            </a:r>
            <a:r>
              <a:rPr sz="800">
                <a:solidFill>
                  <a:srgbClr val="000000">
                    <a:alpha val="100000"/>
                  </a:srgbClr>
                </a:solidFill>
                <a:latin typeface="宋体"/>
                <a:ea typeface="宋体"/>
              </a:rPr>
              <a:t>return []</a:t>
            </a:r>
            <a:endParaRPr/>
          </a:p>
        </p:txBody>
      </p:sp>
      <p:sp>
        <p:nvSpPr>
          <p:cNvPr id="791" name=""/>
          <p:cNvSpPr txBox="true"/>
          <p:nvPr/>
        </p:nvSpPr>
        <p:spPr>
          <a:xfrm rot="0" flipH="false" flipV="false">
            <a:off x="8783212" y="491156"/>
            <a:ext cx="3409950" cy="5702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p>
            <a:pPr/>
            <a:r>
              <a:rPr lang="zh-CN" sz="800"/>
              <a:t>一、前期准备
1. 明确目标：
◦ 确定要爬取的数据字段（如排名、姓名、年龄、财富值等）
◦ 确认数据来源（如胡润官网榜单页：https://www.hurun.net/zh-CN/Rank/HurunChinaRichList）
二、定位 API 接口（关键步骤）
1. 分析页面加载逻辑：
◦ 打开榜单页，观察数据是否通过滚动 / 点击分页动态加载
◦ 若页面无刷新但数据更新，说明是 AJAX 请求获取的 JSON 数据
2. 抓包获取 API：
◦ 打开开发者工具 → 切换到 Network 面板 → 勾选 XHR/Fetch 过滤器
◦ 刷新页面或点击分页 → 观察请求列表中返回 JSON 数据的请求
◦ 重点关注 URL 含 "list"、"data"、"rank" 等关键词的请求
3. 记录 API 信息：
◦ 请求 URL（如：https://api.hurun.net/v1/rich/list?year=2024&amp;page=1）
◦ 请求方法（GET/POST）
◦ 请求参数（如 page = 页码，size = 每页条数，year = 年份）
三、分析请求参数与 JSON 结构
1. 解析请求参数：
◦ 分页参数（page=1,2,3...）
◦ 过滤参数（year=2024，category = 科技等）
◦ 加密参数（若有，需逆向分析）
2. 解析响应 JSON 结构：
◦ 找到数据所在路径（如 data.list 下的数组）
◦ 记录字段映射关系（如 name→姓名，wealth→财富值）
◦ 检查分页信息（total→总条数，pages→总页数）
四、编写爬虫代码（核心逻辑）
1. 发送请求获取 JSON：
◦ 使用 requests 库发送带参数的 GET 请求
◦ 添加请求头（User-Agent 伪装浏览器）
◦ 处理请求异常（超时重试、状态码检查）
2. 解析 JSON 提取数据：
◦ 使用 json.loads () 解析响应文本
◦ 遍历数据列表提取目标字段
◦ 保存为 DataFrame 或写入文件
3. 处理分页：
◦ 根据 total 和 size 计算总页数
◦ 循环发送多页请求
◦ 添加延时（sleep 1 秒）避免频繁请求
五、反爬处理（针对网站限制）
1. 请求头伪装：
◦ 添加 User-Agent（浏览器标识）
◦ 添加 Referer（来源页面）
</a:t>
            </a:r>
            <a:endParaRPr/>
          </a:p>
        </p:txBody>
      </p:sp>
      <p:pic>
        <p:nvPicPr>
          <p:cNvPr id="792" name=""/>
          <p:cNvPicPr/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0" y="2686361"/>
            <a:ext cx="4057650" cy="3772079"/>
          </a:xfrm>
          <a:prstGeom prst="rect"/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 name="Slide 9">
    <p:bg>
      <p:bgPr>
        <a:solidFill>
          <a:srgbClr val="FFFFFF"/>
        </a:solidFill>
      </p:bgPr>
    </p:bg>
    <p:spTree>
      <p:nvGrpSpPr>
        <p:cNvPr id="7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Image 0" descr="https://kimi-img.moonshot.cn/pub/slides/slides_tmpl/image/25-06-01-00:34:21-d0tiv3c75iks2gau4sog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-1603649"/>
            <a:ext cx="16566931" cy="9318898"/>
          </a:xfrm>
          <a:prstGeom prst="rect">
            <a:avLst/>
          </a:prstGeom>
        </p:spPr>
      </p:pic>
      <p:sp>
        <p:nvSpPr>
          <p:cNvPr id="795" name="Text 0"/>
          <p:cNvSpPr/>
          <p:nvPr/>
        </p:nvSpPr>
        <p:spPr>
          <a:xfrm rot="0" flipH="false" flipV="false">
            <a:off x="153189" y="-141376"/>
            <a:ext cx="10655300" cy="736600"/>
          </a:xfrm>
          <a:prstGeom prst="rect">
            <a:avLst/>
          </a:prstGeom>
          <a:noFill/>
          <a:ln/>
        </p:spPr>
        <p:txBody>
          <a:bodyPr wrap="square" lIns="0" tIns="0" rIns="0" bIns="0" rtlCol="false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sz="32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数据清洗</a:t>
            </a:r>
            <a:r>
              <a:rPr lang="en-US" sz="3200">
                <a:solidFill>
                  <a:srgbClr val="0D0D0D">
                    <a:alpha val="100000"/>
                  </a:srgbClr>
                </a:solidFill>
                <a:latin typeface="MiSans"/>
                <a:ea typeface="MiSans"/>
                <a:cs typeface="MiSans"/>
              </a:rPr>
              <a:t>代码实现</a:t>
            </a:r>
            <a:endParaRPr/>
          </a:p>
        </p:txBody>
      </p:sp>
      <p:sp>
        <p:nvSpPr>
          <p:cNvPr id="796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p/>
        </p:txBody>
      </p:sp>
      <p:sp>
        <p:nvSpPr>
          <p:cNvPr id="797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798" name="Text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799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00" name="Text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01" name="Shape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02" name="Text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03" name="Shape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04" name="Text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05" name="Shape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06" name="Text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07" name="Shape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p/>
        </p:txBody>
      </p:sp>
      <p:sp>
        <p:nvSpPr>
          <p:cNvPr id="808" name="Text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false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false"/>
          </a:p>
        </p:txBody>
      </p:sp>
      <p:sp>
        <p:nvSpPr>
          <p:cNvPr id="809" name="Text 14"/>
          <p:cNvSpPr/>
          <p:nvPr/>
        </p:nvSpPr>
        <p:spPr>
          <a:xfrm rot="0" flipH="false" flipV="false">
            <a:off x="4057650" y="637455"/>
            <a:ext cx="7212965" cy="319477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/>
            <a:endParaRPr sz="1600" b="true">
              <a:solidFill>
                <a:srgbClr val="000000">
                  <a:alpha val="100000"/>
                </a:srgbClr>
              </a:solidFill>
              <a:latin typeface="宋体"/>
              <a:ea typeface="宋体"/>
            </a:endParaRPr>
          </a:p>
        </p:txBody>
      </p:sp>
      <p:sp>
        <p:nvSpPr>
          <p:cNvPr id="810" name="Text 15"/>
          <p:cNvSpPr/>
          <p:nvPr/>
        </p:nvSpPr>
        <p:spPr>
          <a:xfrm rot="0" flipH="false" flipV="false">
            <a:off x="4057650" y="306070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关键代码</a:t>
            </a:r>
            <a:endParaRPr lang="en-US" sz="1600" dirty="false"/>
          </a:p>
        </p:txBody>
      </p:sp>
      <p:sp>
        <p:nvSpPr>
          <p:cNvPr id="811" name="Text 16"/>
          <p:cNvSpPr/>
          <p:nvPr/>
        </p:nvSpPr>
        <p:spPr>
          <a:xfrm rot="0" flipH="false" flipV="false">
            <a:off x="8446504" y="857250"/>
            <a:ext cx="2935792" cy="7217743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sz="10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1. 数据概览
   先看整体：多少条记录、有哪些字段（姓名/年龄/财富等）、字段类型（数字/文本），统计各字段缺失值多少，初步判断问题（如年龄有非数字、出生地格式乱）。  
2. 缺失值处理
   - 关键字段（年龄/财富值）：直接删除缺失记录（影响分析准确性）。  
   - 次要字段（出生地/行业）：用“未知”或高频值填充（如行业缺失填“多元化”）。  
3. 格式标准化
   - 数值统一：年龄去除非数字字符（如“60岁”→60），财富值剥离单位（如“500亿”→500）。  
   - 文本统一：性别“先生”转“男”、“女士”转“女”；出生地按“中国-省-市”格式拆分为省份（如“中国-浙江-杭州”→“浙江”）。  
   - 分类合并：行业合并同类项（如“电商”“互联网”合并为“互联网行业”）。  
4. 异常值过滤
   - 常识校验：年龄保留18-120岁，财富值剔除明显不合理值（如负数、远超榜单范围的值）。  
   - 逻辑校验：确保排名与财富值正相关（排名越前财富应越高），矛盾数据标记后人工核对。  
5. 一致性检查
   确认同个人信息一致（如同一姓名的年龄/行业不冲突），重复记录只留一条。  
6. 结果验证与保存* 
   清洗后复查：缺失值是否处理、格式是否统一、异常值是否剔除，确认无误后保存为新文件（如cleaned_data.csv）。</a:t>
            </a:r>
            <a:endParaRPr/>
          </a:p>
        </p:txBody>
      </p:sp>
      <p:sp>
        <p:nvSpPr>
          <p:cNvPr id="812" name="Text 17"/>
          <p:cNvSpPr/>
          <p:nvPr/>
        </p:nvSpPr>
        <p:spPr>
          <a:xfrm rot="0" flipH="false" flipV="false">
            <a:off x="8585200" y="306070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false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false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实现方法</a:t>
            </a:r>
            <a:endParaRPr lang="en-US" sz="1600" dirty="false"/>
          </a:p>
        </p:txBody>
      </p:sp>
      <p:pic>
        <p:nvPicPr>
          <p:cNvPr id="813" name="Image 2" descr="https://kimi-img.moonshot.cn/pub/slides/slides_tmpl/image/25-06-01-00:35:50-d0tivpk75iks2gau4t9g.png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-113029" y="165376"/>
            <a:ext cx="3719829" cy="2069464"/>
          </a:xfrm>
          <a:prstGeom prst="rect">
            <a:avLst/>
          </a:prstGeom>
        </p:spPr>
      </p:pic>
      <p:sp>
        <p:nvSpPr>
          <p:cNvPr id="814" name=""/>
          <p:cNvSpPr txBox="true"/>
          <p:nvPr/>
        </p:nvSpPr>
        <p:spPr>
          <a:xfrm rot="0" flipH="false" flipV="false">
            <a:off x="3804448" y="765401"/>
            <a:ext cx="3859684" cy="52578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defRPr/>
            </a:pPr>
            <a:r>
              <a:rPr lang="zh-CN" sz="1200" b="tru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一、数据预处理</a:t>
            </a:r>
            <a:endParaRPr/>
          </a:p>
          <a:p>
            <a:pPr marL="342900" lvl="0" indent="-342900" algn="l">
              <a:lnSpc>
                <a:spcPct val="100000"/>
              </a:lnSpc>
              <a:buAutoNum type="arabicPeriod"/>
              <a:defRPr/>
            </a:pPr>
            <a:r>
              <a:rPr sz="1400" b="true">
                <a:solidFill>
                  <a:srgbClr val="000000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Inter"/>
                <a:ea typeface="Inter"/>
              </a:rPr>
              <a:t>性别标准化</a:t>
            </a:r>
            <a:endParaRPr/>
          </a:p>
          <a:p>
            <a:pPr marL="0" lvl="0" indent="0" algn="l">
              <a:lnSpc>
                <a:spcPct val="100000"/>
              </a:lnSpc>
              <a:buNone/>
              <a:defRPr/>
            </a:pPr>
            <a:r>
              <a:rPr sz="12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gender_map = {'先生': '男', '女士': '女'}  
df['性别'] = df['性别'].map(gender_map)  # 映射转换  
df = df[df['性别'].isin(['男', '女'])]  # 过滤无效值  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lang="en-US" sz="12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//</a:t>
            </a:r>
            <a:r>
              <a:rPr lang="zh-CN" sz="12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原始数据中性别以 “先生”“女士” 存在，需转换为 “男”“女”：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lang="en-US" sz="12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2. </a:t>
            </a:r>
            <a:r>
              <a:rPr lang="en-US" sz="1400" b="tru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出生地提取省份</a:t>
            </a:r>
            <a:r>
              <a:rPr lang="en-US" sz="120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
原始出生地格式多样（如 “中国 - 浙江 - 杭州”“中国 - 香港”），需提取省份：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sz="1050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# 用正则匹配不同格式，提取省份  
pattern1 = df['出生地_中文'].str.match(r'^中国-[^-]+-[^-]+$', na=False)  # 中国-XX-XX  
df.loc[pattern1, '省份'] = df.loc[pattern1, '出生地_中文'].str.split('-').str[1]  
pattern2 = df['出生地_中文'].str.match(r'^中国-[^-]+$', na=False)  # 中国-XX  
df.loc[pattern2, '省份'] = df.loc[pattern2, '出生地_中文'].str.split('-').str[1]  
# 其他格式取前2个字符（如“香港”→“香港”）  
other_pattern = ~pattern1 &amp; ~pattern2 &amp; df['出生地_中文'].notna()  
df.loc[other_pattern, '省份'] = df.loc[other_pattern, '出生地_中文'].str[:2]  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lang="en-US" sz="1400" b="true" i="false" u="none" strike="noStrik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3.</a:t>
            </a:r>
            <a:r>
              <a:rPr lang="en-US" sz="1400" b="true" i="false" u="none" strike="noStrik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年龄数据清洗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lang="zh-CN" sz="1050" b="false" i="false" u="none" strike="noStrik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将年龄转换为数值型并过滤缺失值：</a:t>
            </a:r>
            <a:endParaRPr/>
          </a:p>
          <a:p>
            <a:pPr lvl="0" algn="l">
              <a:lnSpc>
                <a:spcPct val="100000"/>
              </a:lnSpc>
              <a:defRPr/>
            </a:pPr>
            <a:r>
              <a:rPr lang="zh-CN" sz="1050" b="false" i="false" u="none" strike="noStrike">
                <a:solidFill>
                  <a:srgbClr val="000000">
                    <a:alpha val="100000"/>
                  </a:srgbClr>
                </a:solidFill>
                <a:latin typeface="Inter"/>
                <a:ea typeface="Inter"/>
              </a:rPr>
              <a:t>df['年龄'] = pd.to_numeric(df['年龄'], errors='coerce')  # 转换为数值，无效值设为NaN  
df = df.dropna(subset=['年龄'])  # 删除年龄缺失的记录  </a:t>
            </a:r>
            <a:endParaRPr/>
          </a:p>
          <a:p>
            <a:pPr marL="0" lvl="0" indent="0" algn="l" defTabSz="0">
              <a:lnSpc>
                <a:spcPct val="100000"/>
              </a:lnSpc>
              <a:defRPr/>
            </a:pPr>
            <a:endParaRPr lang="zh-CN" sz="1200" b="true" i="false" u="none" strike="noStrike">
              <a:solidFill>
                <a:srgbClr val="000000">
                  <a:alpha val="100000"/>
                </a:srgbClr>
              </a:solidFill>
              <a:latin typeface="Inter"/>
              <a:ea typeface="Inter"/>
            </a:endParaRPr>
          </a:p>
        </p:txBody>
      </p:sp>
      <p:pic>
        <p:nvPicPr>
          <p:cNvPr id="815" name=""/>
          <p:cNvPicPr/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1869022"/>
            <a:ext cx="3689264" cy="4316586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ppt/theme/theme2.xml><?xml version="1.0" encoding="utf-8"?>
<a:theme xmlns:thm15="http://schemas.microsoft.com/office/thememl/2012/main" xmlns:a="http://schemas.openxmlformats.org/drawingml/2006/main" xmlns:mc="http://schemas.openxmlformats.org/markup-compatibility/2006" name="Office 主题​​" mc:Ignorable="thm1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明朝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/>
  <a:extraClrSchemeLst/>
  <a:extLst>
    <a:ext uri="{05A4C25C-085E-4340-85A3-A5531E510DB2}">
      <thm15:themeFamily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2025-07-14T14:18:39Z</dcterms:created>
  <dcterms:modified xsi:type="dcterms:W3CDTF">2025-07-14T14:18:39Z</dcterms:modified>
</cp:coreProperties>
</file>